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0"/>
  </p:notesMasterIdLst>
  <p:handoutMasterIdLst>
    <p:handoutMasterId r:id="rId24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8" r:id="rId204"/>
    <p:sldId id="609" r:id="rId205"/>
    <p:sldId id="645" r:id="rId206"/>
    <p:sldId id="646" r:id="rId207"/>
    <p:sldId id="647" r:id="rId208"/>
    <p:sldId id="596" r:id="rId209"/>
    <p:sldId id="637" r:id="rId210"/>
    <p:sldId id="634" r:id="rId211"/>
    <p:sldId id="635" r:id="rId212"/>
    <p:sldId id="638" r:id="rId213"/>
    <p:sldId id="639" r:id="rId214"/>
    <p:sldId id="625" r:id="rId215"/>
    <p:sldId id="626" r:id="rId216"/>
    <p:sldId id="640" r:id="rId217"/>
    <p:sldId id="627" r:id="rId218"/>
    <p:sldId id="628" r:id="rId219"/>
    <p:sldId id="641" r:id="rId220"/>
    <p:sldId id="618" r:id="rId221"/>
    <p:sldId id="619" r:id="rId222"/>
    <p:sldId id="620" r:id="rId223"/>
    <p:sldId id="621" r:id="rId224"/>
    <p:sldId id="622" r:id="rId225"/>
    <p:sldId id="610" r:id="rId226"/>
    <p:sldId id="611" r:id="rId227"/>
    <p:sldId id="612" r:id="rId228"/>
    <p:sldId id="613" r:id="rId229"/>
    <p:sldId id="614" r:id="rId230"/>
    <p:sldId id="615" r:id="rId231"/>
    <p:sldId id="616" r:id="rId232"/>
    <p:sldId id="617" r:id="rId233"/>
    <p:sldId id="643" r:id="rId234"/>
    <p:sldId id="629" r:id="rId235"/>
    <p:sldId id="630" r:id="rId236"/>
    <p:sldId id="636" r:id="rId237"/>
    <p:sldId id="523" r:id="rId238"/>
    <p:sldId id="505" r:id="rId239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72842" autoAdjust="0"/>
  </p:normalViewPr>
  <p:slideViewPr>
    <p:cSldViewPr>
      <p:cViewPr varScale="1">
        <p:scale>
          <a:sx n="83" d="100"/>
          <a:sy n="83" d="100"/>
        </p:scale>
        <p:origin x="230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</a:t>
            </a:r>
          </a:p>
          <a:p>
            <a:r>
              <a:rPr lang="de-DE" altLang="de-DE" dirty="0">
                <a:latin typeface="Times New Roman" pitchFamily="16" charset="0"/>
              </a:rPr>
              <a:t>- Methoden sind immer Teil einer Klasse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„echte“ Funktionen sind nie Teil einer Klasse -&gt; existieren also nicht in Java</a:t>
            </a:r>
          </a:p>
          <a:p>
            <a:pPr marL="171450" indent="-171450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#2.</a:t>
            </a:r>
          </a:p>
          <a:p>
            <a:pPr marL="0" indent="0">
              <a:buFontTx/>
              <a:buNone/>
            </a:pPr>
            <a:r>
              <a:rPr lang="de-DE" altLang="de-DE" u="none" dirty="0">
                <a:latin typeface="Times New Roman" pitchFamily="16" charset="0"/>
              </a:rPr>
              <a:t>- Workaround durch „</a:t>
            </a:r>
            <a:r>
              <a:rPr lang="de-DE" altLang="de-DE" u="none" dirty="0" err="1">
                <a:latin typeface="Times New Roman" pitchFamily="16" charset="0"/>
              </a:rPr>
              <a:t>static</a:t>
            </a:r>
            <a:r>
              <a:rPr lang="de-DE" altLang="de-DE" u="none" dirty="0">
                <a:latin typeface="Times New Roman" pitchFamily="16" charset="0"/>
              </a:rPr>
              <a:t>“ Keyword vor Methoden und Utility-Klassen (</a:t>
            </a:r>
            <a:r>
              <a:rPr lang="de-DE" altLang="de-DE" u="none" dirty="0" err="1">
                <a:latin typeface="Times New Roman" pitchFamily="16" charset="0"/>
              </a:rPr>
              <a:t>public</a:t>
            </a:r>
            <a:r>
              <a:rPr lang="de-DE" altLang="de-DE" u="none" dirty="0">
                <a:latin typeface="Times New Roman" pitchFamily="16" charset="0"/>
              </a:rPr>
              <a:t> final, privater Konstruktor) in Java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-&gt; Viel </a:t>
            </a:r>
            <a:r>
              <a:rPr lang="de-DE" altLang="de-DE" dirty="0" err="1">
                <a:latin typeface="Times New Roman" pitchFamily="16" charset="0"/>
              </a:rPr>
              <a:t>Boilerplate</a:t>
            </a:r>
            <a:r>
              <a:rPr lang="de-DE" altLang="de-DE" dirty="0">
                <a:latin typeface="Times New Roman" pitchFamily="16" charset="0"/>
              </a:rPr>
              <a:t>-Code,</a:t>
            </a:r>
            <a:r>
              <a:rPr lang="de-DE" altLang="de-DE" baseline="0" dirty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privater Konstruktor mit "</a:t>
            </a:r>
            <a:r>
              <a:rPr lang="de-DE" altLang="de-DE" baseline="0" dirty="0" err="1">
                <a:latin typeface="Times New Roman" pitchFamily="16" charset="0"/>
              </a:rPr>
              <a:t>throw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new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UnsupportedOperationException</a:t>
            </a:r>
            <a:r>
              <a:rPr lang="de-DE" altLang="de-DE" baseline="0" dirty="0">
                <a:latin typeface="Times New Roman" pitchFamily="16" charset="0"/>
              </a:rPr>
              <a:t>()", finale Klasse,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#3. Ist es sinnvoll die Paketstruktur an die Verzeichnisstruktur zu binden?</a:t>
            </a:r>
          </a:p>
          <a:p>
            <a:r>
              <a:rPr lang="de-DE" altLang="de-DE" dirty="0">
                <a:latin typeface="Times New Roman" pitchFamily="16" charset="0"/>
              </a:rPr>
              <a:t>	Pro: Bessere Ordnung, leichte Orientierung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#4. Darf man in Java mehrere Klassen in einer Datei implementieren?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>
                <a:latin typeface="Times New Roman" pitchFamily="16" charset="0"/>
              </a:rPr>
              <a:t>public</a:t>
            </a:r>
            <a:r>
              <a:rPr lang="de-DE" altLang="de-DE" dirty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 Trennung in Header-</a:t>
            </a:r>
            <a:r>
              <a:rPr lang="de-DE" altLang="de-DE" baseline="0" dirty="0">
                <a:latin typeface="Times New Roman" pitchFamily="16" charset="0"/>
              </a:rPr>
              <a:t> und Implementierungsdatei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Pro</a:t>
            </a:r>
            <a:r>
              <a:rPr lang="de-DE" altLang="de-DE" dirty="0">
                <a:latin typeface="Times New Roman" pitchFamily="16" charset="0"/>
              </a:rPr>
              <a:t>: 		- Trennung von Interface und Implementierung erzeugt übersichtlichere Header/Bibliotheken</a:t>
            </a:r>
          </a:p>
          <a:p>
            <a:r>
              <a:rPr lang="de-DE" altLang="de-DE" dirty="0">
                <a:latin typeface="Times New Roman" pitchFamily="16" charset="0"/>
              </a:rPr>
              <a:t>			- Änderungen an der Implementierung führen nicht zur </a:t>
            </a:r>
            <a:r>
              <a:rPr lang="de-DE" altLang="de-DE" dirty="0" err="1">
                <a:latin typeface="Times New Roman" pitchFamily="16" charset="0"/>
              </a:rPr>
              <a:t>Rekompilierung</a:t>
            </a:r>
            <a:r>
              <a:rPr lang="de-DE" altLang="de-DE" dirty="0">
                <a:latin typeface="Times New Roman" pitchFamily="16" charset="0"/>
              </a:rPr>
              <a:t> aller abhängigen Dateien</a:t>
            </a:r>
          </a:p>
          <a:p>
            <a:r>
              <a:rPr lang="de-DE" altLang="de-DE" dirty="0">
                <a:latin typeface="Times New Roman" pitchFamily="16" charset="0"/>
              </a:rPr>
              <a:t>			- Reihenfolge der Methodendeklaration spielt keine Rolle mehr</a:t>
            </a: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Contra</a:t>
            </a:r>
            <a:r>
              <a:rPr lang="de-DE" altLang="de-DE" dirty="0">
                <a:latin typeface="Times New Roman" pitchFamily="16" charset="0"/>
              </a:rPr>
              <a:t>: 	- Bei Veränderungen an der .h-Datei müssen alle abhängigen Dateien neu kompiliert werden (wg. #</a:t>
            </a:r>
            <a:r>
              <a:rPr lang="de-DE" altLang="de-DE" dirty="0" err="1">
                <a:latin typeface="Times New Roman" pitchFamily="16" charset="0"/>
              </a:rPr>
              <a:t>include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		- Signatur der implementierten Methoden muss mit der Signatur der Deklarierten Methoden übereinstimmen</a:t>
            </a:r>
          </a:p>
          <a:p>
            <a:r>
              <a:rPr lang="de-DE" altLang="de-DE" dirty="0">
                <a:latin typeface="Times New Roman" pitchFamily="16" charset="0"/>
              </a:rPr>
              <a:t>				-&gt; Bei Übersehen, Fehler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#1 - Wie ist es möglich, dass man erfolgreich kompilieren aber nicht linken kann?</a:t>
            </a:r>
          </a:p>
          <a:p>
            <a:r>
              <a:rPr lang="de-DE" altLang="de-DE" baseline="0" dirty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>
                <a:latin typeface="Times New Roman" pitchFamily="16" charset="0"/>
              </a:rPr>
              <a:t>cpp</a:t>
            </a:r>
            <a:r>
              <a:rPr lang="de-DE" altLang="de-DE" baseline="0" dirty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>
                <a:latin typeface="Times New Roman" pitchFamily="16" charset="0"/>
              </a:rPr>
              <a:t>One</a:t>
            </a:r>
            <a:r>
              <a:rPr lang="de-DE" altLang="de-DE" baseline="0" dirty="0">
                <a:latin typeface="Times New Roman" pitchFamily="16" charset="0"/>
              </a:rPr>
              <a:t> Definition Rule verletzt, https://en.wikipedia.org/wiki/One_Definition_Rule)</a:t>
            </a:r>
            <a:br>
              <a:rPr lang="de-DE" altLang="de-DE" baseline="0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#2 -	Präprozessor = Codegenerator -&gt; generiert Modifizierten Code je nach Anweisungen (IF/DEF, Makros, etc..)</a:t>
            </a:r>
          </a:p>
          <a:p>
            <a:r>
              <a:rPr lang="de-DE" altLang="de-DE" dirty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Andere Sprachen: </a:t>
            </a:r>
          </a:p>
          <a:p>
            <a:r>
              <a:rPr lang="de-DE" altLang="de-DE" baseline="0" dirty="0">
                <a:latin typeface="Times New Roman" pitchFamily="16" charset="0"/>
              </a:rPr>
              <a:t>	- PHP </a:t>
            </a:r>
            <a:r>
              <a:rPr lang="de-DE" altLang="de-DE" b="1" baseline="0" dirty="0">
                <a:latin typeface="Times New Roman" pitchFamily="16" charset="0"/>
              </a:rPr>
              <a:t>ist</a:t>
            </a:r>
            <a:r>
              <a:rPr lang="de-DE" altLang="de-DE" b="0" baseline="0" dirty="0">
                <a:latin typeface="Times New Roman" pitchFamily="16" charset="0"/>
              </a:rPr>
              <a:t> ein Präprozessor -&gt; Generiert HTML-Code</a:t>
            </a:r>
          </a:p>
          <a:p>
            <a:r>
              <a:rPr lang="de-DE" altLang="de-DE" b="0" baseline="0" dirty="0">
                <a:latin typeface="Times New Roman" pitchFamily="16" charset="0"/>
              </a:rPr>
              <a:t>	- </a:t>
            </a:r>
            <a:r>
              <a:rPr lang="de-DE" altLang="de-DE" b="0" baseline="0" dirty="0" err="1">
                <a:latin typeface="Times New Roman" pitchFamily="16" charset="0"/>
              </a:rPr>
              <a:t>VB.Net</a:t>
            </a:r>
            <a:r>
              <a:rPr lang="de-DE" altLang="de-DE" b="0" baseline="0" dirty="0">
                <a:latin typeface="Times New Roman" pitchFamily="16" charset="0"/>
              </a:rPr>
              <a:t> Compiler hat einen Präprozessor</a:t>
            </a:r>
          </a:p>
          <a:p>
            <a:endParaRPr lang="de-DE" altLang="de-DE" b="0" baseline="0" dirty="0">
              <a:latin typeface="Times New Roman" pitchFamily="16" charset="0"/>
            </a:endParaRPr>
          </a:p>
          <a:p>
            <a:r>
              <a:rPr lang="de-DE" altLang="de-DE" b="0" baseline="0" dirty="0">
                <a:latin typeface="Times New Roman" pitchFamily="16" charset="0"/>
              </a:rPr>
              <a:t>#3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dirty="0" err="1">
                <a:sym typeface="Wingdings" panose="05000000000000000000" pitchFamily="2" charset="2"/>
              </a:rPr>
              <a:t>Implementierungen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im</a:t>
            </a:r>
            <a:r>
              <a:rPr lang="en-US" b="1" baseline="0" dirty="0">
                <a:sym typeface="Wingdings" panose="05000000000000000000" pitchFamily="2" charset="2"/>
              </a:rPr>
              <a:t> Header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OK, </a:t>
            </a:r>
            <a:r>
              <a:rPr lang="en-US" baseline="0" dirty="0" err="1">
                <a:sym typeface="Wingdings" panose="05000000000000000000" pitchFamily="2" charset="2"/>
              </a:rPr>
              <a:t>wenn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sie</a:t>
            </a:r>
            <a:r>
              <a:rPr lang="en-US" baseline="0" dirty="0">
                <a:sym typeface="Wingdings" panose="05000000000000000000" pitchFamily="2" charset="2"/>
              </a:rPr>
              <a:t> "</a:t>
            </a:r>
            <a:r>
              <a:rPr lang="en-US" baseline="0" dirty="0" err="1">
                <a:sym typeface="Wingdings" panose="05000000000000000000" pitchFamily="2" charset="2"/>
              </a:rPr>
              <a:t>klein</a:t>
            </a:r>
            <a:r>
              <a:rPr lang="en-US" baseline="0" dirty="0">
                <a:sym typeface="Wingdings" panose="05000000000000000000" pitchFamily="2" charset="2"/>
              </a:rPr>
              <a:t>"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und </a:t>
            </a:r>
            <a:r>
              <a:rPr lang="en-US" baseline="0" dirty="0" err="1">
                <a:sym typeface="Wingdings" panose="05000000000000000000" pitchFamily="2" charset="2"/>
              </a:rPr>
              <a:t>sich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nicht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häufig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ändern</a:t>
            </a:r>
            <a:endParaRPr lang="en-US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Problem </a:t>
            </a:r>
            <a:r>
              <a:rPr lang="en-US" b="1" baseline="0" dirty="0" err="1">
                <a:sym typeface="Wingdings" panose="05000000000000000000" pitchFamily="2" charset="2"/>
              </a:rPr>
              <a:t>bei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Änderungen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</a:t>
            </a:r>
            <a:r>
              <a:rPr lang="en-US" baseline="0" dirty="0">
                <a:sym typeface="Wingdings" panose="05000000000000000000" pitchFamily="2" charset="2"/>
              </a:rPr>
              <a:t> Header: </a:t>
            </a:r>
            <a:r>
              <a:rPr lang="en-US" baseline="0" dirty="0" err="1">
                <a:sym typeface="Wingdings" panose="05000000000000000000" pitchFamily="2" charset="2"/>
              </a:rPr>
              <a:t>Alle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abhängigen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Impl-Dateien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müssen</a:t>
            </a:r>
            <a:r>
              <a:rPr lang="en-US" baseline="0" dirty="0">
                <a:sym typeface="Wingdings" panose="05000000000000000000" pitchFamily="2" charset="2"/>
              </a:rPr>
              <a:t> neu </a:t>
            </a:r>
            <a:r>
              <a:rPr lang="en-US" baseline="0" dirty="0" err="1">
                <a:sym typeface="Wingdings" panose="05000000000000000000" pitchFamily="2" charset="2"/>
              </a:rPr>
              <a:t>kompiliert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werden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#4 – </a:t>
            </a:r>
            <a:r>
              <a:rPr lang="en-US" baseline="0" dirty="0" err="1">
                <a:sym typeface="Wingdings" panose="05000000000000000000" pitchFamily="2" charset="2"/>
              </a:rPr>
              <a:t>Doku</a:t>
            </a:r>
            <a:r>
              <a:rPr lang="en-US" baseline="0" dirty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Das </a:t>
            </a:r>
            <a:r>
              <a:rPr lang="en-US" baseline="0" dirty="0" err="1">
                <a:sym typeface="Wingdings" panose="05000000000000000000" pitchFamily="2" charset="2"/>
              </a:rPr>
              <a:t>ist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keine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nebensächlich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Frage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Header</a:t>
            </a:r>
            <a:r>
              <a:rPr lang="en-US" b="0" baseline="0" dirty="0">
                <a:sym typeface="Wingdings" panose="05000000000000000000" pitchFamily="2" charset="2"/>
              </a:rPr>
              <a:t>: Das </a:t>
            </a:r>
            <a:r>
              <a:rPr lang="en-US" b="0" baseline="0" dirty="0" err="1">
                <a:sym typeface="Wingdings" panose="05000000000000000000" pitchFamily="2" charset="2"/>
              </a:rPr>
              <a:t>ist</a:t>
            </a:r>
            <a:r>
              <a:rPr lang="en-US" b="0" baseline="0" dirty="0">
                <a:sym typeface="Wingdings" panose="05000000000000000000" pitchFamily="2" charset="2"/>
              </a:rPr>
              <a:t> das, was man </a:t>
            </a:r>
            <a:r>
              <a:rPr lang="en-US" b="0" baseline="0" dirty="0" err="1">
                <a:sym typeface="Wingdings" panose="05000000000000000000" pitchFamily="2" charset="2"/>
              </a:rPr>
              <a:t>seinen</a:t>
            </a:r>
            <a:r>
              <a:rPr lang="en-US" b="0" baseline="0" dirty="0">
                <a:sym typeface="Wingdings" panose="05000000000000000000" pitchFamily="2" charset="2"/>
              </a:rPr>
              <a:t> "</a:t>
            </a:r>
            <a:r>
              <a:rPr lang="en-US" b="0" baseline="0" dirty="0" err="1">
                <a:sym typeface="Wingdings" panose="05000000000000000000" pitchFamily="2" charset="2"/>
              </a:rPr>
              <a:t>Kunden</a:t>
            </a:r>
            <a:r>
              <a:rPr lang="en-US" b="0" baseline="0" dirty="0">
                <a:sym typeface="Wingdings" panose="05000000000000000000" pitchFamily="2" charset="2"/>
              </a:rPr>
              <a:t>" an die Hand </a:t>
            </a:r>
            <a:r>
              <a:rPr lang="en-US" b="0" baseline="0" dirty="0" err="1">
                <a:sym typeface="Wingdings" panose="05000000000000000000" pitchFamily="2" charset="2"/>
              </a:rPr>
              <a:t>gibt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daher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sollte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dort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auch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stehen</a:t>
            </a:r>
            <a:endParaRPr lang="en-US" b="0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</a:t>
            </a:r>
            <a:r>
              <a:rPr lang="en-US" b="1" baseline="0" dirty="0" err="1">
                <a:sym typeface="Wingdings" panose="05000000000000000000" pitchFamily="2" charset="2"/>
              </a:rPr>
              <a:t>cpp</a:t>
            </a:r>
            <a:r>
              <a:rPr lang="en-US" b="0" baseline="0" dirty="0">
                <a:sym typeface="Wingdings" panose="05000000000000000000" pitchFamily="2" charset="2"/>
              </a:rPr>
              <a:t>: </a:t>
            </a:r>
            <a:r>
              <a:rPr lang="en-US" b="0" baseline="0" dirty="0" err="1">
                <a:sym typeface="Wingdings" panose="05000000000000000000" pitchFamily="2" charset="2"/>
              </a:rPr>
              <a:t>Wenn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Dokumentation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im</a:t>
            </a:r>
            <a:r>
              <a:rPr lang="en-US" b="0" baseline="0" dirty="0">
                <a:sym typeface="Wingdings" panose="05000000000000000000" pitchFamily="2" charset="2"/>
              </a:rPr>
              <a:t> Header </a:t>
            </a:r>
            <a:r>
              <a:rPr lang="en-US" b="0" baseline="0" dirty="0" err="1">
                <a:sym typeface="Wingdings" panose="05000000000000000000" pitchFamily="2" charset="2"/>
              </a:rPr>
              <a:t>verändert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wird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müssen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alle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abhängigen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cpp-Dateien</a:t>
            </a:r>
            <a:r>
              <a:rPr lang="en-US" b="0" baseline="0" dirty="0">
                <a:sym typeface="Wingdings" panose="05000000000000000000" pitchFamily="2" charset="2"/>
              </a:rPr>
              <a:t> neu </a:t>
            </a:r>
            <a:r>
              <a:rPr lang="en-US" b="0" baseline="0" dirty="0" err="1">
                <a:sym typeface="Wingdings" panose="05000000000000000000" pitchFamily="2" charset="2"/>
              </a:rPr>
              <a:t>kompiliert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werden</a:t>
            </a:r>
            <a:r>
              <a:rPr lang="en-US" b="0" baseline="0" dirty="0">
                <a:sym typeface="Wingdings" panose="05000000000000000000" pitchFamily="2" charset="2"/>
              </a:rPr>
              <a:t>.</a:t>
            </a:r>
            <a:endParaRPr lang="en-US" b="1" baseline="0" dirty="0">
              <a:sym typeface="Wingdings" panose="05000000000000000000" pitchFamily="2" charset="2"/>
            </a:endParaRPr>
          </a:p>
          <a:p>
            <a:endParaRPr lang="de-DE" altLang="de-DE" b="0" baseline="0" dirty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</a:t>
            </a:r>
            <a:r>
              <a:rPr lang="de-DE" altLang="de-DE" baseline="0">
                <a:latin typeface="Times New Roman" pitchFamily="16" charset="0"/>
              </a:rPr>
              <a:t> ist beliebig groß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Immer wenn man z.B. Arrays als Parameter übergeben möchte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Oder Objekte ohne eine Kopie von diesen zu erstellen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  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Java: Übergabe per Reference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CPP wäre sonst nur </a:t>
            </a:r>
            <a:r>
              <a:rPr lang="de-DE" altLang="de-DE" dirty="0" err="1">
                <a:latin typeface="Times New Roman" pitchFamily="16" charset="0"/>
              </a:rPr>
              <a:t>call-by-value</a:t>
            </a:r>
            <a:r>
              <a:rPr lang="de-DE" altLang="de-DE" dirty="0">
                <a:latin typeface="Times New Roman" pitchFamily="16" charset="0"/>
              </a:rPr>
              <a:t> möglich -&gt; Variablenwerte würden immer Kopiert 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Vermeidet</a:t>
            </a:r>
            <a:r>
              <a:rPr lang="de-DE" altLang="de-DE" baseline="0" dirty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Macht</a:t>
            </a:r>
            <a:r>
              <a:rPr lang="de-DE" altLang="de-DE" baseline="0" dirty="0">
                <a:latin typeface="Times New Roman" pitchFamily="16" charset="0"/>
              </a:rPr>
              <a:t> Absicht des Programmierers klar -&gt; Dokumentation</a:t>
            </a:r>
          </a:p>
          <a:p>
            <a:pPr marL="0" indent="0">
              <a:buFontTx/>
              <a:buNone/>
            </a:pPr>
            <a:r>
              <a:rPr lang="de-DE" altLang="de-DE" baseline="0" dirty="0">
                <a:latin typeface="Times New Roman" pitchFamily="16" charset="0"/>
              </a:rPr>
              <a:t>#2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In C++ ist das bei Methoden eigentlich immer sinnvoll um zu signalisieren, dass diese das </a:t>
            </a:r>
            <a:r>
              <a:rPr lang="de-DE" altLang="de-DE" baseline="0" dirty="0" err="1">
                <a:latin typeface="Times New Roman" pitchFamily="16" charset="0"/>
              </a:rPr>
              <a:t>Object</a:t>
            </a:r>
            <a:r>
              <a:rPr lang="de-DE" altLang="de-DE" baseline="0" dirty="0">
                <a:latin typeface="Times New Roman" pitchFamily="16" charset="0"/>
              </a:rPr>
              <a:t> manipulieren können oder nicht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Bei Aufruf- und Rückgabeparametern, wenn deren Zustand nicht geändert werden soll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#3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altLang="de-DE" b="1" baseline="0" dirty="0">
                <a:latin typeface="Times New Roman" pitchFamily="16" charset="0"/>
              </a:rPr>
              <a:t>Java: </a:t>
            </a:r>
            <a:r>
              <a:rPr lang="de-DE" altLang="de-DE" b="0" baseline="0" dirty="0">
                <a:latin typeface="Times New Roman" pitchFamily="16" charset="0"/>
              </a:rPr>
              <a:t>Keine neue </a:t>
            </a:r>
            <a:r>
              <a:rPr lang="de-DE" altLang="de-DE" b="1" baseline="0" dirty="0">
                <a:latin typeface="Times New Roman" pitchFamily="16" charset="0"/>
              </a:rPr>
              <a:t>Zuweisung</a:t>
            </a:r>
            <a:r>
              <a:rPr lang="de-DE" altLang="de-DE" b="0" baseline="0" dirty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>
                <a:latin typeface="Times New Roman" pitchFamily="16" charset="0"/>
              </a:rPr>
              <a:t>Zustand</a:t>
            </a:r>
            <a:r>
              <a:rPr lang="de-DE" altLang="de-DE" b="0" baseline="0" dirty="0">
                <a:latin typeface="Times New Roman" pitchFamily="16" charset="0"/>
              </a:rPr>
              <a:t> sind </a:t>
            </a:r>
            <a:r>
              <a:rPr lang="de-DE" altLang="de-DE" b="1" baseline="0" dirty="0">
                <a:latin typeface="Times New Roman" pitchFamily="16" charset="0"/>
              </a:rPr>
              <a:t>möglich</a:t>
            </a:r>
            <a:r>
              <a:rPr lang="de-DE" altLang="de-DE" b="0" baseline="0" dirty="0">
                <a:latin typeface="Times New Roman" pitchFamily="16" charset="0"/>
              </a:rPr>
              <a:t>.    </a:t>
            </a:r>
            <a:endParaRPr lang="de-DE" altLang="de-DE" b="1" baseline="0" dirty="0">
              <a:latin typeface="Times New Roman" pitchFamily="16" charset="0"/>
            </a:endParaRP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Position</a:t>
            </a:r>
            <a:r>
              <a:rPr lang="de-DE" altLang="de-DE" baseline="0" dirty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dirty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>
                <a:latin typeface="Times New Roman" pitchFamily="16" charset="0"/>
              </a:rPr>
              <a:t>erste Variable</a:t>
            </a:r>
            <a:r>
              <a:rPr lang="de-DE" altLang="de-DE" i="0" baseline="0" dirty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>
                <a:latin typeface="Times New Roman" pitchFamily="16" charset="0"/>
              </a:rPr>
              <a:t>int.</a:t>
            </a:r>
            <a:br>
              <a:rPr lang="de-DE" altLang="de-DE" i="1" baseline="0" dirty="0">
                <a:latin typeface="Times New Roman" pitchFamily="16" charset="0"/>
              </a:rPr>
            </a:br>
            <a:r>
              <a:rPr lang="de-DE" altLang="de-DE" i="0" baseline="0" dirty="0" err="1">
                <a:latin typeface="Times New Roman" pitchFamily="16" charset="0"/>
              </a:rPr>
              <a:t>int</a:t>
            </a:r>
            <a:r>
              <a:rPr lang="de-DE" altLang="de-DE" i="0" baseline="0" dirty="0">
                <a:latin typeface="Times New Roman" pitchFamily="16" charset="0"/>
              </a:rPr>
              <a:t> *iP1, iP2, iP3;</a:t>
            </a:r>
            <a:endParaRPr lang="de-DE" altLang="de-DE" i="0" dirty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>
                <a:latin typeface="Times New Roman" pitchFamily="16" charset="0"/>
              </a:rPr>
              <a:t>Asterisk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 Pointern, (ii) Als Dereferenzierungs</a:t>
            </a:r>
            <a:r>
              <a:rPr lang="de-DE" altLang="de-DE" b="1" i="0">
                <a:latin typeface="Times New Roman" pitchFamily="16" charset="0"/>
              </a:rPr>
              <a:t>operator</a:t>
            </a:r>
            <a:r>
              <a:rPr lang="de-DE" altLang="de-DE" b="0" i="0">
                <a:latin typeface="Times New Roman" pitchFamily="16" charset="0"/>
              </a:rPr>
              <a:t>, (iii) zum</a:t>
            </a:r>
            <a:r>
              <a:rPr lang="de-DE" altLang="de-DE" b="0" i="0" baseline="0">
                <a:latin typeface="Times New Roman" pitchFamily="16" charset="0"/>
              </a:rPr>
              <a:t> Multiplizieren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>
              <a:latin typeface="Times New Roman" pitchFamily="16" charset="0"/>
            </a:endParaRPr>
          </a:p>
          <a:p>
            <a:r>
              <a:rPr lang="de-DE" altLang="de-DE" i="0" err="1">
                <a:latin typeface="Times New Roman" pitchFamily="16" charset="0"/>
              </a:rPr>
              <a:t>Ampersand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</a:t>
            </a:r>
            <a:r>
              <a:rPr lang="de-DE" altLang="de-DE" i="0" baseline="0">
                <a:latin typeface="Times New Roman" pitchFamily="16" charset="0"/>
              </a:rPr>
              <a:t> Referenzen, (ii) Als Adress</a:t>
            </a:r>
            <a:r>
              <a:rPr lang="de-DE" altLang="de-DE" b="1" i="0" baseline="0">
                <a:latin typeface="Times New Roman" pitchFamily="16" charset="0"/>
              </a:rPr>
              <a:t>operator</a:t>
            </a:r>
            <a:r>
              <a:rPr lang="de-DE" altLang="de-DE" b="0" i="0" baseline="0">
                <a:latin typeface="Times New Roman" pitchFamily="16" charset="0"/>
              </a:rPr>
              <a:t>, (iii) als Bit-Und-Operator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#2 Nicht möglich:</a:t>
            </a:r>
          </a:p>
          <a:p>
            <a:r>
              <a:rPr lang="de-DE" altLang="de-DE">
                <a:latin typeface="Times New Roman" pitchFamily="16" charset="0"/>
              </a:rPr>
              <a:t>	-</a:t>
            </a:r>
            <a:r>
              <a:rPr lang="de-DE" altLang="de-DE" baseline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#3 Initialisierungsliste:</a:t>
            </a:r>
          </a:p>
          <a:p>
            <a:r>
              <a:rPr lang="de-DE" altLang="de-DE">
                <a:latin typeface="Times New Roman" pitchFamily="16" charset="0"/>
              </a:rPr>
              <a:t>MUSS bei</a:t>
            </a:r>
          </a:p>
          <a:p>
            <a:r>
              <a:rPr lang="de-DE" altLang="de-DE">
                <a:latin typeface="Times New Roman" pitchFamily="16" charset="0"/>
              </a:rPr>
              <a:t>	- Elternklasse mit Nicht-</a:t>
            </a:r>
            <a:r>
              <a:rPr lang="de-DE" altLang="de-DE" err="1">
                <a:latin typeface="Times New Roman" pitchFamily="16" charset="0"/>
              </a:rPr>
              <a:t>Defaultkonstruktor</a:t>
            </a:r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>
                <a:latin typeface="Times New Roman" pitchFamily="16" charset="0"/>
              </a:rPr>
              <a:t>of</a:t>
            </a:r>
            <a:r>
              <a:rPr lang="de-DE" altLang="de-DE">
                <a:latin typeface="Times New Roman" pitchFamily="16" charset="0"/>
              </a:rPr>
              <a:t> </a:t>
            </a:r>
            <a:r>
              <a:rPr lang="de-DE" altLang="de-DE" err="1">
                <a:latin typeface="Times New Roman" pitchFamily="16" charset="0"/>
              </a:rPr>
              <a:t>Concerns</a:t>
            </a:r>
            <a:r>
              <a:rPr lang="de-DE" altLang="de-DE">
                <a:latin typeface="Times New Roman" pitchFamily="16" charset="0"/>
              </a:rPr>
              <a:t>)</a:t>
            </a:r>
          </a:p>
          <a:p>
            <a:r>
              <a:rPr lang="de-DE" altLang="de-DE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>
                <a:latin typeface="Times New Roman" pitchFamily="16" charset="0"/>
              </a:rPr>
              <a:t>	- Superklasse</a:t>
            </a:r>
            <a:r>
              <a:rPr lang="de-DE" altLang="de-DE" baseline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>
                <a:latin typeface="Times New Roman" pitchFamily="16" charset="0"/>
              </a:rPr>
              <a:t>Kindklassen</a:t>
            </a:r>
            <a:r>
              <a:rPr lang="de-DE" altLang="de-DE" baseline="0">
                <a:latin typeface="Times New Roman" pitchFamily="16" charset="0"/>
              </a:rPr>
              <a:t> eine einheitliche Schnittstelle anbieten.</a:t>
            </a:r>
            <a:br>
              <a:rPr lang="de-DE" altLang="de-DE">
                <a:latin typeface="Times New Roman" pitchFamily="16" charset="0"/>
              </a:rPr>
            </a:br>
            <a:r>
              <a:rPr lang="de-DE" altLang="de-DE">
                <a:latin typeface="Times New Roman" pitchFamily="16" charset="0"/>
              </a:rPr>
              <a:t>	- Ja, z.B. "Duck Typing": Es wird zur </a:t>
            </a:r>
            <a:r>
              <a:rPr lang="de-DE" altLang="de-DE" err="1">
                <a:latin typeface="Times New Roman" pitchFamily="16" charset="0"/>
              </a:rPr>
              <a:t>Compilezeit</a:t>
            </a:r>
            <a:r>
              <a:rPr lang="de-DE" altLang="de-DE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</a:t>
            </a:r>
            <a:r>
              <a:rPr lang="de-DE" baseline="0"/>
              <a:t>: </a:t>
            </a:r>
            <a:r>
              <a:rPr lang="de-DE" baseline="0" err="1"/>
              <a:t>Destruktoren</a:t>
            </a:r>
            <a:r>
              <a:rPr lang="de-DE" baseline="0"/>
              <a:t> verhalten sich hier wie Methoden, daher ist auch bei ihnen die polymorphe Behandlung per </a:t>
            </a:r>
            <a:r>
              <a:rPr lang="de-DE" baseline="0" err="1"/>
              <a:t>default</a:t>
            </a:r>
            <a:r>
              <a:rPr lang="de-DE" baseline="0"/>
              <a:t> ausgeschaltet.</a:t>
            </a:r>
          </a:p>
          <a:p>
            <a:pPr>
              <a:defRPr/>
            </a:pPr>
            <a:endParaRPr lang="de-DE" baseline="0"/>
          </a:p>
          <a:p>
            <a:pPr>
              <a:defRPr/>
            </a:pPr>
            <a:r>
              <a:rPr lang="de-DE" baseline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Ohne virtuelle Methoden ist es klar, welche Methode ausgeführt wird (-&gt; Auflösung zur </a:t>
            </a:r>
            <a:r>
              <a:rPr lang="de-DE" err="1"/>
              <a:t>Compile</a:t>
            </a:r>
            <a:r>
              <a:rPr lang="de-DE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Mit virtuellen Methoden: Lookup in der sogenannten </a:t>
            </a:r>
            <a:r>
              <a:rPr lang="de-DE" err="1"/>
              <a:t>vtable</a:t>
            </a:r>
            <a:r>
              <a:rPr lang="de-DE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Compiler kann </a:t>
            </a:r>
            <a:r>
              <a:rPr lang="de-DE" err="1"/>
              <a:t>tw</a:t>
            </a:r>
            <a:r>
              <a:rPr lang="de-DE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/>
          </a:p>
          <a:p>
            <a:pPr>
              <a:defRPr/>
            </a:pPr>
            <a:r>
              <a:rPr lang="de-DE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/>
              <a:t>(3) nutzt den </a:t>
            </a:r>
            <a:r>
              <a:rPr lang="de-DE" baseline="0" err="1"/>
              <a:t>Copy</a:t>
            </a:r>
            <a:r>
              <a:rPr lang="de-DE" baseline="0"/>
              <a:t> </a:t>
            </a:r>
            <a:r>
              <a:rPr lang="de-DE" baseline="0" err="1"/>
              <a:t>Constructor</a:t>
            </a:r>
            <a:r>
              <a:rPr lang="de-DE" baseline="0"/>
              <a:t>: </a:t>
            </a:r>
            <a:r>
              <a:rPr lang="de-DE" baseline="0" err="1"/>
              <a:t>EnergyMinimizingStrategy</a:t>
            </a:r>
            <a:r>
              <a:rPr lang="de-DE" baseline="0"/>
              <a:t>(</a:t>
            </a:r>
            <a:r>
              <a:rPr lang="de-DE" baseline="0" err="1"/>
              <a:t>const</a:t>
            </a:r>
            <a:r>
              <a:rPr lang="de-DE" baseline="0"/>
              <a:t> </a:t>
            </a:r>
            <a:r>
              <a:rPr lang="de-DE" baseline="0" err="1"/>
              <a:t>EnergyMinimizingStrategy</a:t>
            </a:r>
            <a:r>
              <a:rPr lang="de-DE" baseline="0"/>
              <a:t>  &amp;</a:t>
            </a:r>
            <a:r>
              <a:rPr lang="de-DE" baseline="0" err="1"/>
              <a:t>strategy</a:t>
            </a:r>
            <a:r>
              <a:rPr lang="de-DE" baseline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In manchen</a:t>
            </a:r>
            <a:r>
              <a:rPr lang="de-DE" baseline="0"/>
              <a:t> Fällen (siehe Beispiel) kann es auch keine eindeutige Schnittstelle geben!</a:t>
            </a:r>
            <a:endParaRPr lang="de-DE"/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Sie kann nur schwer vom Entwickler überprüft</a:t>
            </a:r>
            <a:r>
              <a:rPr lang="de-DE" baseline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/>
              <a:t>Eine Dokumentation des des erwarteten Verhaltens der Schnittstellenimplementierung erfolgt tendenziell über unstrukturierte Kommentare (bspw. https://en.cppreference.com/w/cpp/concept/OutputIterator )</a:t>
            </a:r>
            <a:endParaRPr lang="de-DE"/>
          </a:p>
          <a:p>
            <a:pPr marL="164901" indent="-164901">
              <a:buFontTx/>
              <a:buChar char="-"/>
              <a:defRPr/>
            </a:pPr>
            <a:endParaRPr lang="de-DE"/>
          </a:p>
          <a:p>
            <a:pPr>
              <a:defRPr/>
            </a:pPr>
            <a:r>
              <a:rPr lang="de-DE"/>
              <a:t>#2 – Vorteile </a:t>
            </a:r>
          </a:p>
          <a:p>
            <a:pPr>
              <a:defRPr/>
            </a:pPr>
            <a:r>
              <a:rPr lang="de-DE"/>
              <a:t>- Reduzierter Implementierungsaufwand ("Duck Typing")</a:t>
            </a: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#1</a:t>
            </a:r>
          </a:p>
          <a:p>
            <a:r>
              <a:rPr lang="de-DE" altLang="de-DE" baseline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Vorteile von </a:t>
            </a:r>
            <a:r>
              <a:rPr lang="de-DE" err="1"/>
              <a:t>remove_copy_if</a:t>
            </a:r>
            <a:endParaRPr lang="de-DE"/>
          </a:p>
          <a:p>
            <a:pPr marL="164901" indent="-164901">
              <a:buFontTx/>
              <a:buChar char="-"/>
              <a:defRPr/>
            </a:pPr>
            <a:r>
              <a:rPr lang="de-DE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man braucht </a:t>
            </a:r>
            <a:r>
              <a:rPr lang="de-DE" err="1"/>
              <a:t>selbser</a:t>
            </a:r>
            <a:r>
              <a:rPr lang="de-DE"/>
              <a:t> </a:t>
            </a:r>
            <a:r>
              <a:rPr lang="de-DE" baseline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Shift-Operatoren</a:t>
            </a:r>
            <a:r>
              <a:rPr lang="en-US" b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/>
              <a:t>Bei unsigned</a:t>
            </a:r>
            <a:r>
              <a:rPr lang="en-US" b="0" baseline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/>
              <a:t>Bei signed-Typen wird mit dem MSB gefüllt, um das Vorzeichen beizubehalten</a:t>
            </a:r>
            <a:endParaRPr lang="en-US" b="1"/>
          </a:p>
          <a:p>
            <a:r>
              <a:rPr lang="en-US" b="1"/>
              <a:t>In</a:t>
            </a:r>
            <a:r>
              <a:rPr lang="en-US" b="1" baseline="0"/>
              <a:t> Java</a:t>
            </a:r>
            <a:r>
              <a:rPr lang="en-US" b="0" baseline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/>
              <a:t>entspricht operator&gt;&gt;, aber füllt </a:t>
            </a:r>
            <a:r>
              <a:rPr lang="en-US" b="1" baseline="0"/>
              <a:t>immer</a:t>
            </a:r>
            <a:r>
              <a:rPr lang="en-US" b="0" baseline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/>
          </a:p>
          <a:p>
            <a:endParaRPr lang="en-US"/>
          </a:p>
          <a:p>
            <a:endParaRPr lang="en-US"/>
          </a:p>
          <a:p>
            <a:r>
              <a:rPr lang="en-US"/>
              <a:t>Codebeispiel:</a:t>
            </a:r>
          </a:p>
          <a:p>
            <a:r>
              <a:rPr lang="en-US"/>
              <a:t>#include &lt;stdio.h&gt;</a:t>
            </a:r>
          </a:p>
          <a:p>
            <a:r>
              <a:rPr lang="en-US"/>
              <a:t>#include &lt;stdlib.h&gt;</a:t>
            </a:r>
          </a:p>
          <a:p>
            <a:endParaRPr lang="en-US"/>
          </a:p>
          <a:p>
            <a:r>
              <a:rPr lang="en-US"/>
              <a:t>const char* fmt(char a)</a:t>
            </a:r>
          </a:p>
          <a:p>
            <a:r>
              <a:rPr lang="en-US"/>
              <a:t>{  </a:t>
            </a:r>
          </a:p>
          <a:p>
            <a:r>
              <a:rPr lang="en-US"/>
              <a:t>    int bitsPerByte = sizeof(char) * 8;</a:t>
            </a:r>
          </a:p>
          <a:p>
            <a:r>
              <a:rPr lang="en-US"/>
              <a:t>    char *toString = (char*) malloc((2 + bitsPerByte) * sizeof(char));</a:t>
            </a:r>
          </a:p>
          <a:p>
            <a:r>
              <a:rPr lang="en-US"/>
              <a:t>    toString[0] = '0';</a:t>
            </a:r>
          </a:p>
          <a:p>
            <a:r>
              <a:rPr lang="en-US"/>
              <a:t>    toString[1] = 'b';</a:t>
            </a:r>
          </a:p>
          <a:p>
            <a:r>
              <a:rPr lang="en-US"/>
              <a:t>    for (int i = bitsPerByte - 1; i &gt;= 0; --i)</a:t>
            </a:r>
          </a:p>
          <a:p>
            <a:r>
              <a:rPr lang="en-US"/>
              <a:t>    {</a:t>
            </a:r>
          </a:p>
          <a:p>
            <a:r>
              <a:rPr lang="en-US"/>
              <a:t>        char c;</a:t>
            </a:r>
          </a:p>
          <a:p>
            <a:r>
              <a:rPr lang="en-US"/>
              <a:t>        if (a &amp; (1 &lt;&lt; i))</a:t>
            </a:r>
          </a:p>
          <a:p>
            <a:r>
              <a:rPr lang="en-US"/>
              <a:t>        {</a:t>
            </a:r>
          </a:p>
          <a:p>
            <a:r>
              <a:rPr lang="en-US"/>
              <a:t>            c = '1';</a:t>
            </a:r>
          </a:p>
          <a:p>
            <a:r>
              <a:rPr lang="en-US"/>
              <a:t>        }</a:t>
            </a:r>
          </a:p>
          <a:p>
            <a:r>
              <a:rPr lang="en-US"/>
              <a:t>        else {</a:t>
            </a:r>
          </a:p>
          <a:p>
            <a:r>
              <a:rPr lang="en-US"/>
              <a:t>            c = '0';</a:t>
            </a:r>
          </a:p>
          <a:p>
            <a:r>
              <a:rPr lang="en-US"/>
              <a:t>        }</a:t>
            </a:r>
          </a:p>
          <a:p>
            <a:r>
              <a:rPr lang="en-US"/>
              <a:t>        printf("%d", bitsPerByte - 1 - i + 2);</a:t>
            </a:r>
          </a:p>
          <a:p>
            <a:r>
              <a:rPr lang="en-US"/>
              <a:t>        toString[bitsPerByte - 1 - i + 2] = c;</a:t>
            </a:r>
          </a:p>
          <a:p>
            <a:r>
              <a:rPr lang="en-US"/>
              <a:t>    }</a:t>
            </a:r>
          </a:p>
          <a:p>
            <a:r>
              <a:rPr lang="en-US"/>
              <a:t>    return toString;   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r>
              <a:rPr lang="en-US"/>
              <a:t>int main()</a:t>
            </a:r>
          </a:p>
          <a:p>
            <a:r>
              <a:rPr lang="en-US"/>
              <a:t>{</a:t>
            </a:r>
          </a:p>
          <a:p>
            <a:r>
              <a:rPr lang="en-US"/>
              <a:t>  char a = 255;</a:t>
            </a:r>
          </a:p>
          <a:p>
            <a:r>
              <a:rPr lang="en-US"/>
              <a:t>  char b = 2;</a:t>
            </a:r>
          </a:p>
          <a:p>
            <a:r>
              <a:rPr lang="en-US"/>
              <a:t>  printf("a: %s, b: %s, a &amp; b: %s\n", fmt(a), fmt(b) , fmt(a &amp; b));</a:t>
            </a:r>
          </a:p>
          <a:p>
            <a:r>
              <a:rPr lang="en-US"/>
              <a:t>  printf("a: %s, b: %s, a &amp; b: %s\n", fmt(a), fmt(b) , fmt(a | b));</a:t>
            </a:r>
          </a:p>
          <a:p>
            <a:r>
              <a:rPr lang="en-US"/>
              <a:t>  printf("a: %s, b: %s, a &amp; b: %s\n", fmt(a), fmt(b) , fmt(a ^ b));</a:t>
            </a:r>
          </a:p>
          <a:p>
            <a:r>
              <a:rPr lang="en-US"/>
              <a:t>  printf("a: %s, a &lt;&lt; b: %s\n", fmt(a), fmt(a &lt;&lt; b));</a:t>
            </a:r>
          </a:p>
          <a:p>
            <a:r>
              <a:rPr lang="en-US"/>
              <a:t>  printf("a: %s, a &gt;&gt; b: %s\n", fmt(a), fmt(a &gt;&gt; b));</a:t>
            </a:r>
          </a:p>
          <a:p>
            <a:r>
              <a:rPr lang="en-US"/>
              <a:t>  </a:t>
            </a:r>
          </a:p>
          <a:p>
            <a:r>
              <a:rPr lang="en-US"/>
              <a:t>  printf("a: %s, ~a: %s\n", fmt(a), fmt(~a));</a:t>
            </a:r>
          </a:p>
          <a:p>
            <a:r>
              <a:rPr lang="en-US"/>
              <a:t>  </a:t>
            </a:r>
          </a:p>
          <a:p>
            <a:r>
              <a:rPr lang="en-US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Quelltext dazu:</a:t>
            </a:r>
          </a:p>
          <a:p>
            <a:r>
              <a:rPr lang="de-DE"/>
              <a:t>in</a:t>
            </a:r>
            <a:r>
              <a:rPr lang="de-DE" baseline="0"/>
              <a:t> der PDL unter devices</a:t>
            </a:r>
            <a:r>
              <a:rPr lang="en-US" baseline="0"/>
              <a:t>/fm4/s6e2ccxl/common/</a:t>
            </a:r>
            <a:r>
              <a:rPr lang="de-DE"/>
              <a:t>s6e2ccxl.h</a:t>
            </a:r>
          </a:p>
          <a:p>
            <a:endParaRPr lang="de-DE"/>
          </a:p>
          <a:p>
            <a:r>
              <a:rPr lang="de-DE"/>
              <a:t>Ports</a:t>
            </a:r>
            <a:r>
              <a:rPr lang="de-DE" baseline="0"/>
              <a:t> und Pin in FM_GPIO_TypeDef </a:t>
            </a:r>
            <a:endParaRPr lang="de-DE"/>
          </a:p>
          <a:p>
            <a:endParaRPr lang="en-US"/>
          </a:p>
          <a:p>
            <a:r>
              <a:rPr lang="en-US"/>
              <a:t>Gesamter</a:t>
            </a:r>
            <a:r>
              <a:rPr lang="en-US" baseline="0"/>
              <a:t> Code:</a:t>
            </a:r>
          </a:p>
          <a:p>
            <a:r>
              <a:rPr lang="en-US"/>
              <a:t>#include "init.h"</a:t>
            </a:r>
          </a:p>
          <a:p>
            <a:r>
              <a:rPr lang="en-US"/>
              <a:t>#include "pins.h"</a:t>
            </a:r>
          </a:p>
          <a:p>
            <a:endParaRPr lang="en-US"/>
          </a:p>
          <a:p>
            <a:r>
              <a:rPr lang="en-US"/>
              <a:t>int main(){</a:t>
            </a:r>
          </a:p>
          <a:p>
            <a:r>
              <a:rPr lang="en-US"/>
              <a:t>  initBoard();</a:t>
            </a:r>
          </a:p>
          <a:p>
            <a:endParaRPr lang="en-US"/>
          </a:p>
          <a:p>
            <a:r>
              <a:rPr lang="en-US"/>
              <a:t>  FM4_GPIO-&gt;DDR2_f.P0 = 0;//Set to input</a:t>
            </a:r>
          </a:p>
          <a:p>
            <a:r>
              <a:rPr lang="en-US"/>
              <a:t>  </a:t>
            </a:r>
          </a:p>
          <a:p>
            <a:r>
              <a:rPr lang="en-US"/>
              <a:t>  LED_RED_DDR |= (1 &lt;&lt; LED_RED_PIN); // Configure red LED pin as output.</a:t>
            </a:r>
          </a:p>
          <a:p>
            <a:r>
              <a:rPr lang="en-US"/>
              <a:t>  LED_RED_DOR |= (1 &lt;&lt; LED_RED_PIN); // Turn LED off.</a:t>
            </a:r>
          </a:p>
          <a:p>
            <a:r>
              <a:rPr lang="en-US"/>
              <a:t>  </a:t>
            </a:r>
          </a:p>
          <a:p>
            <a:r>
              <a:rPr lang="en-US"/>
              <a:t>  while(FM4_GPIO-&gt;PDIR2_f.P0 == 1) {</a:t>
            </a:r>
          </a:p>
          <a:p>
            <a:r>
              <a:rPr lang="en-US"/>
              <a:t>    // Polling loop...</a:t>
            </a:r>
          </a:p>
          <a:p>
            <a:r>
              <a:rPr lang="en-US"/>
              <a:t>  }</a:t>
            </a:r>
          </a:p>
          <a:p>
            <a:r>
              <a:rPr lang="en-US"/>
              <a:t>  </a:t>
            </a:r>
          </a:p>
          <a:p>
            <a:r>
              <a:rPr lang="en-US"/>
              <a:t>  // Switch red LED on</a:t>
            </a:r>
          </a:p>
          <a:p>
            <a:r>
              <a:rPr lang="en-US"/>
              <a:t>  LED_RED_DOR &amp;= ~(1 &lt;&lt; LED_RED_PIN);</a:t>
            </a:r>
          </a:p>
          <a:p>
            <a:r>
              <a:rPr lang="en-US"/>
              <a:t>    </a:t>
            </a:r>
          </a:p>
          <a:p>
            <a:r>
              <a:rPr lang="en-US"/>
              <a:t>  while(1);  </a:t>
            </a:r>
          </a:p>
          <a:p>
            <a:endParaRPr lang="en-US"/>
          </a:p>
          <a:p>
            <a:r>
              <a:rPr lang="en-US"/>
              <a:t>  return 0;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Kluge,</a:t>
            </a:r>
            <a:r>
              <a:rPr lang="en-US" sz="800" baseline="0" dirty="0"/>
              <a:t> A. </a:t>
            </a:r>
            <a:r>
              <a:rPr lang="en-US" sz="800" baseline="0" dirty="0" err="1"/>
              <a:t>Anjorin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2014 - 2018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5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22.08.2019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Kluge, A. </a:t>
            </a:r>
            <a:r>
              <a:rPr lang="en-US" altLang="de-DE" sz="1000" dirty="0" err="1">
                <a:solidFill>
                  <a:srgbClr val="000000"/>
                </a:solidFill>
              </a:rPr>
              <a:t>Anjorin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15350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6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://bytesnobjects.dev.geekbetrieb.de/cpp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7.jpeg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tutorialspoint.com/compile_cpp11_online.php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Überblick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/>
              <a:t>Virtuelle Maschine</a:t>
            </a:r>
            <a:r>
              <a:rPr lang="de-DE" noProof="0" dirty="0"/>
              <a:t>:  </a:t>
            </a:r>
          </a:p>
          <a:p>
            <a:pPr lvl="1"/>
            <a:r>
              <a:rPr lang="de-DE" noProof="0" dirty="0"/>
              <a:t>Downloadbereich: </a:t>
            </a:r>
            <a:r>
              <a:rPr lang="de-DE" sz="1600" noProof="0" dirty="0">
                <a:hlinkClick r:id="rId2"/>
              </a:rPr>
              <a:t>http://www.es.tu-darmstadt.de/studentftp/cppp/</a:t>
            </a:r>
            <a:endParaRPr lang="de-DE" sz="1600" noProof="0" dirty="0"/>
          </a:p>
          <a:p>
            <a:pPr lvl="1"/>
            <a:r>
              <a:rPr lang="de-DE" b="0" noProof="0" dirty="0"/>
              <a:t>User: 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/>
              <a:t>, PW:  </a:t>
            </a:r>
          </a:p>
          <a:p>
            <a:pPr lvl="1"/>
            <a:r>
              <a:rPr lang="de-DE" noProof="0" dirty="0"/>
              <a:t>User-PW in der VM: cppprak</a:t>
            </a:r>
            <a:br>
              <a:rPr lang="de-DE" b="0" noProof="0" dirty="0"/>
            </a:br>
            <a:endParaRPr lang="de-DE" b="0" noProof="0" dirty="0"/>
          </a:p>
          <a:p>
            <a:r>
              <a:rPr lang="de-DE" b="1" noProof="0" dirty="0"/>
              <a:t>Material: 	</a:t>
            </a:r>
            <a:r>
              <a:rPr lang="de-DE" noProof="0" dirty="0">
                <a:hlinkClick r:id="rId3"/>
              </a:rPr>
              <a:t>https://github.com/Echtzeitsysteme/tud-cppp/</a:t>
            </a:r>
            <a:endParaRPr lang="de-DE" noProof="0" dirty="0"/>
          </a:p>
          <a:p>
            <a:r>
              <a:rPr lang="de-DE" b="1" dirty="0"/>
              <a:t>Wiki mit FAQs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https://github.com/Echtzeitsysteme/tud-cppp/wiki/</a:t>
            </a:r>
            <a:r>
              <a:rPr lang="de-DE" dirty="0"/>
              <a:t> 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Eigenes Projekt </a:t>
            </a:r>
            <a:r>
              <a:rPr lang="de-DE" noProof="0" dirty="0"/>
              <a:t>erstellen mit Git:</a:t>
            </a:r>
          </a:p>
          <a:p>
            <a:pPr lvl="1"/>
            <a:r>
              <a:rPr lang="de-DE" b="0" noProof="0" dirty="0"/>
              <a:t>Einführung in Git: </a:t>
            </a:r>
            <a:r>
              <a:rPr lang="de-DE" sz="1600" b="0" noProof="0" dirty="0">
                <a:hlinkClick r:id="rId5"/>
              </a:rPr>
              <a:t>http://git-scm.com/book/de</a:t>
            </a:r>
            <a:endParaRPr lang="de-DE" sz="1600" b="0" noProof="0" dirty="0"/>
          </a:p>
          <a:p>
            <a:pPr lvl="1"/>
            <a:r>
              <a:rPr lang="de-DE" b="0" noProof="0" dirty="0"/>
              <a:t>Kostenfreie Git-Repositories auf </a:t>
            </a:r>
            <a:r>
              <a:rPr lang="de-DE" b="0" noProof="0" dirty="0">
                <a:hlinkClick r:id="rId6"/>
              </a:rPr>
              <a:t>https</a:t>
            </a:r>
            <a:r>
              <a:rPr lang="de-DE" sz="1800" b="0" noProof="0" dirty="0">
                <a:hlinkClick r:id="rId6"/>
              </a:rPr>
              <a:t>://</a:t>
            </a:r>
            <a:r>
              <a:rPr lang="de-DE" b="0" noProof="0" dirty="0">
                <a:hlinkClick r:id="rId6"/>
              </a:rPr>
              <a:t>github.com/</a:t>
            </a:r>
            <a:r>
              <a:rPr lang="de-DE" b="0" noProof="0" dirty="0"/>
              <a:t> </a:t>
            </a:r>
          </a:p>
          <a:p>
            <a:pPr marL="180975" lvl="1" indent="0">
              <a:buNone/>
            </a:pPr>
            <a:r>
              <a:rPr lang="de-DE" noProof="0" dirty="0"/>
              <a:t>   (</a:t>
            </a:r>
            <a:r>
              <a:rPr lang="de-DE" noProof="0" dirty="0" err="1"/>
              <a:t>neuderdings</a:t>
            </a:r>
            <a:r>
              <a:rPr lang="de-DE" noProof="0" dirty="0"/>
              <a:t> private </a:t>
            </a:r>
            <a:r>
              <a:rPr lang="de-DE" dirty="0" err="1"/>
              <a:t>Git</a:t>
            </a:r>
            <a:r>
              <a:rPr lang="de-DE" dirty="0"/>
              <a:t>-</a:t>
            </a:r>
            <a:r>
              <a:rPr lang="de-DE" noProof="0" dirty="0" err="1"/>
              <a:t>Repositories</a:t>
            </a:r>
            <a:r>
              <a:rPr lang="de-DE" noProof="0" dirty="0"/>
              <a:t> kostenfrei möglich)</a:t>
            </a:r>
            <a:endParaRPr lang="de-DE" b="0" noProof="0" dirty="0"/>
          </a:p>
          <a:p>
            <a:pPr lvl="1"/>
            <a:r>
              <a:rPr lang="de-DE" noProof="0" dirty="0"/>
              <a:t>Siehe auch </a:t>
            </a:r>
            <a:r>
              <a:rPr lang="de-DE" noProof="0" dirty="0">
                <a:hlinkClick r:id="rId7"/>
              </a:rPr>
              <a:t>https://github.com/Echtzeitsysteme/tud-cppp/wiki/Arbeiten-mit-git</a:t>
            </a:r>
            <a:endParaRPr lang="de-DE" noProof="0" dirty="0"/>
          </a:p>
          <a:p>
            <a:pPr lvl="1"/>
            <a:endParaRPr lang="de-DE" b="0" noProof="0" dirty="0"/>
          </a:p>
          <a:p>
            <a:r>
              <a:rPr lang="de-DE" b="1" noProof="0" dirty="0"/>
              <a:t>Fachliche Fragen außerhalb des Praktikums </a:t>
            </a:r>
            <a:r>
              <a:rPr lang="de-DE" noProof="0" dirty="0"/>
              <a:t>bitte </a:t>
            </a:r>
            <a:r>
              <a:rPr lang="de-DE" b="1" noProof="0" dirty="0"/>
              <a:t>immer</a:t>
            </a:r>
            <a:r>
              <a:rPr lang="de-DE" noProof="0" dirty="0"/>
              <a:t> über </a:t>
            </a:r>
            <a:r>
              <a:rPr lang="de-DE" noProof="0" dirty="0" err="1"/>
              <a:t>Moodle</a:t>
            </a:r>
            <a:r>
              <a:rPr lang="de-DE" noProof="0" dirty="0"/>
              <a:t>:</a:t>
            </a:r>
            <a:endParaRPr lang="de-DE" b="0" noProof="0" dirty="0"/>
          </a:p>
          <a:p>
            <a:pPr lvl="1"/>
            <a:r>
              <a:rPr lang="de-DE" sz="1600" noProof="0" dirty="0">
                <a:hlinkClick r:id="rId8"/>
              </a:rPr>
              <a:t>https://moodle.tu-darmstadt.de/course/view.php?id=15350</a:t>
            </a:r>
            <a:r>
              <a:rPr lang="de-DE" noProof="0" dirty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(mike);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>
                <a:solidFill>
                  <a:schemeClr val="bg1"/>
                </a:solidFill>
              </a:rPr>
              <a:t> auch so aufrufen wegen </a:t>
            </a:r>
            <a:r>
              <a:rPr lang="de-DE" b="1">
                <a:solidFill>
                  <a:schemeClr val="bg1"/>
                </a:solidFill>
              </a:rPr>
              <a:t>impliziter Typkonvertierung</a:t>
            </a:r>
            <a:r>
              <a:rPr lang="de-DE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/>
              <a:t>Man kann </a:t>
            </a:r>
            <a:r>
              <a:rPr lang="de-DE" noProof="0" dirty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/>
              <a:t>: man kann/muss nur Basisklassen </a:t>
            </a:r>
            <a:r>
              <a:rPr lang="de-DE" noProof="0" dirty="0"/>
              <a:t>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>
                <a:solidFill>
                  <a:srgbClr val="000000"/>
                </a:solidFill>
                <a:latin typeface="Consolas"/>
              </a:rPr>
            </a:b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http://cpp.sh/643yg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https://en.wikipedia.org/wiki/C%2B%2B11#Explicitly_defaulted_and_deleted_special_member_functions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Aufgabenblatt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/>
              <a:t>Aufgabenblatt – Ein Dokument mit allen Aufgaben </a:t>
            </a:r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endParaRPr lang="de-DE" noProof="0" dirty="0"/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marL="180975" lvl="1" indent="0">
              <a:buNone/>
            </a:pPr>
            <a:endParaRPr lang="de-DE" noProof="0" dirty="0"/>
          </a:p>
          <a:p>
            <a:r>
              <a:rPr lang="de-DE" b="1" noProof="0" dirty="0"/>
              <a:t>URL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b="1" noProof="0" dirty="0">
                <a:hlinkClick r:id="rId2"/>
              </a:rPr>
              <a:t>https://github.com/Echtzeitsysteme/tud-cppp/tree/master/exercises</a:t>
            </a:r>
            <a:r>
              <a:rPr lang="de-DE" b="1" noProof="0" dirty="0"/>
              <a:t> </a:t>
            </a:r>
            <a:endParaRPr lang="de-DE" noProof="0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catch-Blöcke; </a:t>
            </a:r>
            <a:r>
              <a:rPr lang="en-US" b="1"/>
              <a:t>Catch by reference</a:t>
            </a:r>
          </a:p>
          <a:p>
            <a:r>
              <a:rPr lang="en-US"/>
              <a:t>Nur </a:t>
            </a:r>
            <a:r>
              <a:rPr lang="en-US" b="1"/>
              <a:t>Untertypen</a:t>
            </a:r>
            <a:r>
              <a:rPr lang="en-US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/>
              <a:t> können geworfen/gefangen werden.</a:t>
            </a:r>
          </a:p>
          <a:p>
            <a:r>
              <a:rPr lang="en-US" b="1"/>
              <a:t>Default</a:t>
            </a:r>
            <a:r>
              <a:rPr lang="en-US"/>
              <a:t>: catch(Exception e)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C++</a:t>
            </a:r>
          </a:p>
          <a:p>
            <a:r>
              <a:rPr lang="en-US" b="1"/>
              <a:t>Struktur</a:t>
            </a:r>
            <a:r>
              <a:rPr lang="en-US"/>
              <a:t>: try + mehrere catch-Blöcke; </a:t>
            </a:r>
            <a:r>
              <a:rPr lang="en-US" b="1"/>
              <a:t>Catch by-value</a:t>
            </a:r>
            <a:r>
              <a:rPr lang="en-US"/>
              <a:t> + </a:t>
            </a:r>
            <a:r>
              <a:rPr lang="en-US" b="1"/>
              <a:t>catch by-reference</a:t>
            </a:r>
          </a:p>
          <a:p>
            <a:r>
              <a:rPr lang="en-US" b="1"/>
              <a:t>Jeglicher Datentyp </a:t>
            </a:r>
            <a:r>
              <a:rPr lang="en-US"/>
              <a:t>kann geworfen werden, 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/>
              <a:t>Default:</a:t>
            </a:r>
            <a:r>
              <a:rPr lang="en-US"/>
              <a:t>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cout &lt;&lt;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>
                <a:latin typeface="Courier New" panose="02070309020205020404" pitchFamily="49" charset="0"/>
              </a:rPr>
            </a:br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>
                <a:latin typeface="Courier New" panose="02070309020205020404" pitchFamily="49" charset="0"/>
              </a:rPr>
              <a:t> </a:t>
            </a:r>
            <a:br>
              <a:rPr lang="en-US" sz="1100">
                <a:latin typeface="Courier New" panose="02070309020205020404" pitchFamily="49" charset="0"/>
              </a:rPr>
            </a:br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C++ und C-Grundlagen</a:t>
            </a:r>
          </a:p>
          <a:p>
            <a:pPr lvl="1"/>
            <a:r>
              <a:rPr lang="de-DE" sz="2000"/>
              <a:t>Linux-VM mit Codelite IDE</a:t>
            </a:r>
          </a:p>
          <a:p>
            <a:pPr lvl="1"/>
            <a:r>
              <a:rPr lang="de-DE" sz="200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Embedded C</a:t>
            </a:r>
          </a:p>
          <a:p>
            <a:pPr lvl="1"/>
            <a:r>
              <a:rPr lang="de-DE" sz="2000"/>
              <a:t>winIDEA Open auf Windows</a:t>
            </a:r>
          </a:p>
          <a:p>
            <a:pPr lvl="1"/>
            <a:r>
              <a:rPr lang="de-DE" sz="200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>
                <a:solidFill>
                  <a:schemeClr val="bg1"/>
                </a:solidFill>
              </a:rPr>
              <a:t>floor</a:t>
            </a:r>
            <a:r>
              <a:rPr lang="de-DE" i="1">
                <a:solidFill>
                  <a:schemeClr val="bg1"/>
                </a:solidFill>
              </a:rPr>
              <a:t> [0]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</a:t>
            </a:r>
            <a:r>
              <a:rPr lang="de-DE" noProof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/>
              <a:t>Beschaffen der VM</a:t>
            </a:r>
            <a:r>
              <a:rPr lang="de-DE" noProof="0"/>
              <a:t> (.ova-Datei, </a:t>
            </a:r>
            <a:r>
              <a:rPr lang="de-DE" b="0" noProof="0"/>
              <a:t>URL</a:t>
            </a:r>
            <a:r>
              <a:rPr lang="de-DE" b="0" noProof="0" dirty="0"/>
              <a:t>, User, PW: siehe </a:t>
            </a:r>
            <a:r>
              <a:rPr lang="de-DE" b="0" noProof="0"/>
              <a:t>vorige Folie, auf Pool-PCs bereits vorhanden)</a:t>
            </a:r>
            <a:br>
              <a:rPr lang="de-DE" b="0" noProof="0" dirty="0"/>
            </a:br>
            <a:endParaRPr lang="de-DE" b="0" noProof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Importieren der </a:t>
            </a:r>
            <a:r>
              <a:rPr lang="de-DE" b="1" noProof="0"/>
              <a:t>Appliance </a:t>
            </a:r>
            <a:r>
              <a:rPr lang="de-DE" b="1" i="1" noProof="0"/>
              <a:t>praktikum2018_v4.ova</a:t>
            </a:r>
            <a:br>
              <a:rPr lang="de-DE" b="1" i="1" noProof="0" dirty="0"/>
            </a:br>
            <a:br>
              <a:rPr lang="de-DE" i="1" noProof="0" dirty="0"/>
            </a:br>
            <a:r>
              <a:rPr lang="de-DE" b="1" noProof="0">
                <a:solidFill>
                  <a:schemeClr val="accent2"/>
                </a:solidFill>
              </a:rPr>
              <a:t>WICHTIG für Poolnutzer</a:t>
            </a:r>
            <a:r>
              <a:rPr lang="de-DE" noProof="0"/>
              <a:t>:</a:t>
            </a:r>
            <a:br>
              <a:rPr lang="de-DE" noProof="0"/>
            </a:br>
            <a:r>
              <a:rPr lang="de-DE" sz="1600" noProof="0"/>
              <a:t>!! Beim </a:t>
            </a:r>
            <a:r>
              <a:rPr lang="de-DE" sz="1600" noProof="0" dirty="0"/>
              <a:t>Importieren muss der Pfad für das </a:t>
            </a:r>
            <a:r>
              <a:rPr lang="de-DE" sz="1600" b="1" noProof="0" dirty="0"/>
              <a:t>Virtuelle Plattenabbild </a:t>
            </a:r>
            <a:r>
              <a:rPr lang="de-DE" sz="1600" noProof="0" dirty="0"/>
              <a:t>angepasst werden, sodass die VM in </a:t>
            </a:r>
            <a:r>
              <a:rPr lang="de-DE" sz="1600" b="1" noProof="0" dirty="0"/>
              <a:t>C:\vms</a:t>
            </a:r>
            <a:r>
              <a:rPr lang="de-DE" sz="1600" noProof="0" dirty="0"/>
              <a:t> liegt – ansonsten sprengt </a:t>
            </a:r>
            <a:r>
              <a:rPr lang="de-DE" sz="1600" noProof="0"/>
              <a:t>Ihr die </a:t>
            </a:r>
            <a:r>
              <a:rPr lang="de-DE" sz="1600" b="1" noProof="0"/>
              <a:t>Quota</a:t>
            </a:r>
            <a:r>
              <a:rPr lang="de-DE" sz="1600" noProof="0"/>
              <a:t>!</a:t>
            </a:r>
            <a:br>
              <a:rPr lang="de-DE" sz="1600" noProof="0"/>
            </a:br>
            <a:r>
              <a:rPr lang="de-DE" sz="1600" noProof="0"/>
              <a:t>!! Beispiel: </a:t>
            </a:r>
            <a:r>
              <a:rPr lang="de-DE" sz="1600" b="1" noProof="0"/>
              <a:t>C</a:t>
            </a:r>
            <a:r>
              <a:rPr lang="en-US" sz="1600" b="1"/>
              <a:t>:\vms\praktikum2018.vmdk</a:t>
            </a:r>
            <a:br>
              <a:rPr lang="de-DE" sz="1600" b="1" noProof="0"/>
            </a:br>
            <a:r>
              <a:rPr lang="de-DE" sz="1600" noProof="0"/>
              <a:t>!! Die </a:t>
            </a:r>
            <a:r>
              <a:rPr lang="de-DE" sz="1600" noProof="0" dirty="0"/>
              <a:t>VM wird </a:t>
            </a:r>
            <a:r>
              <a:rPr lang="de-DE" sz="1600" b="1" noProof="0" dirty="0"/>
              <a:t>auf dem PC</a:t>
            </a:r>
            <a:r>
              <a:rPr lang="de-DE" sz="1600" noProof="0" dirty="0"/>
              <a:t> und </a:t>
            </a:r>
            <a:r>
              <a:rPr lang="de-DE" sz="1600" b="1" noProof="0" dirty="0"/>
              <a:t>nicht in eurem </a:t>
            </a:r>
            <a:r>
              <a:rPr lang="de-DE" sz="1600" b="1" noProof="0"/>
              <a:t>Profil </a:t>
            </a:r>
            <a:r>
              <a:rPr lang="de-DE" sz="1600" noProof="0"/>
              <a:t>gespeichert; sichert eure Ergebnisse!</a:t>
            </a:r>
            <a:br>
              <a:rPr lang="de-DE" noProof="0"/>
            </a:br>
            <a:endParaRPr lang="de-DE" noProof="0" dirty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Genereller Hinweis</a:t>
            </a:r>
            <a:r>
              <a:rPr lang="de-DE" noProof="0" dirty="0"/>
              <a:t>: </a:t>
            </a:r>
            <a:r>
              <a:rPr lang="de-DE" i="1" noProof="0"/>
              <a:t>Ctrl rechts</a:t>
            </a:r>
            <a:r>
              <a:rPr lang="de-DE" noProof="0"/>
              <a:t> </a:t>
            </a:r>
            <a:r>
              <a:rPr lang="de-DE" noProof="0" dirty="0"/>
              <a:t>ist die Host-Taste der VM </a:t>
            </a:r>
            <a:r>
              <a:rPr lang="de-DE" noProof="0" dirty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/>
              <a:t>Bitte vor dem Anfang der Übung die </a:t>
            </a:r>
            <a:r>
              <a:rPr lang="de-DE" b="1"/>
              <a:t>Unterlagen aktualisieren</a:t>
            </a:r>
            <a:r>
              <a:rPr lang="de-DE"/>
              <a:t>.</a:t>
            </a:r>
          </a:p>
          <a:p>
            <a:pPr lvl="1"/>
            <a:r>
              <a:rPr lang="de-DE"/>
              <a:t>Bugfixes</a:t>
            </a:r>
          </a:p>
          <a:p>
            <a:pPr lvl="1"/>
            <a:r>
              <a:rPr lang="de-DE"/>
              <a:t>Verbesserungen</a:t>
            </a:r>
          </a:p>
          <a:p>
            <a:pPr lvl="1"/>
            <a:endParaRPr lang="de-DE"/>
          </a:p>
          <a:p>
            <a:r>
              <a:rPr lang="de-DE" b="1"/>
              <a:t>VM</a:t>
            </a:r>
            <a:r>
              <a:rPr lang="de-DE"/>
              <a:t>: Auf dem Desktop</a:t>
            </a:r>
          </a:p>
          <a:p>
            <a:endParaRPr lang="de-DE"/>
          </a:p>
          <a:p>
            <a:r>
              <a:rPr lang="de-DE" b="1"/>
              <a:t>Pool-PCs</a:t>
            </a:r>
            <a:r>
              <a:rPr lang="de-DE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"EnergyMinimizingStrategy::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/>
              <a:t>ElevatorStrategy.hpp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muss der </a:t>
            </a:r>
            <a:r>
              <a:rPr lang="de-DE" altLang="de-DE" sz="1800"/>
              <a:t>Destruktor</a:t>
            </a:r>
            <a:r>
              <a:rPr lang="de-DE" altLang="de-DE" sz="1800" b="0"/>
              <a:t> in einer Klasse mit </a:t>
            </a:r>
            <a:r>
              <a:rPr lang="de-DE" altLang="de-DE" sz="1800"/>
              <a:t>virtuellen</a:t>
            </a:r>
            <a:r>
              <a:rPr lang="de-DE" altLang="de-DE" sz="1800" b="0"/>
              <a:t> </a:t>
            </a:r>
            <a:r>
              <a:rPr lang="de-DE" altLang="de-DE" sz="1800"/>
              <a:t>Methoden</a:t>
            </a:r>
            <a:r>
              <a:rPr lang="de-DE" altLang="de-DE" sz="1800" b="0"/>
              <a:t> auch </a:t>
            </a:r>
            <a:r>
              <a:rPr lang="de-DE" altLang="de-DE" sz="1800"/>
              <a:t>virtuell</a:t>
            </a:r>
            <a:r>
              <a:rPr lang="de-DE" altLang="de-DE" sz="1800" b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sind </a:t>
            </a:r>
            <a:r>
              <a:rPr lang="de-DE" altLang="de-DE" sz="1800"/>
              <a:t>virtuelle Konstruktoren </a:t>
            </a:r>
            <a:r>
              <a:rPr lang="de-DE" altLang="de-DE" sz="1800" b="0"/>
              <a:t>nützlich?</a:t>
            </a:r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"teuer"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800" b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b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</a:t>
            </a:r>
            <a:r>
              <a:rPr lang="de-DE" noProof="0"/>
              <a:t>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/>
              <a:t>Umwandlung von c in Typ SC* mit </a:t>
            </a:r>
            <a:r>
              <a:rPr lang="de-DE" noProof="0" dirty="0"/>
              <a:t>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</a:t>
            </a:r>
            <a:r>
              <a:rPr lang="de-DE" noProof="0"/>
              <a:t>Umwandlung </a:t>
            </a:r>
            <a:r>
              <a:rPr lang="de-DE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err="1"/>
              <a:t>Constness</a:t>
            </a:r>
            <a:r>
              <a:rPr lang="de-DE" noProof="0"/>
              <a:t> entfernen (z.B.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  <a:p>
            <a:r>
              <a:rPr lang="de-DE" altLang="de-DE" noProof="0" dirty="0"/>
              <a:t>Bytes'n'Objects: Kostenfreies Tutorial mit über 110 Lektionen: </a:t>
            </a:r>
            <a:r>
              <a:rPr lang="de-DE" altLang="de-DE" noProof="0" dirty="0">
                <a:hlinkClick r:id="rId10"/>
              </a:rPr>
              <a:t>http://bytesnobjects.dev.geekbetrieb.de/cpp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latin typeface="Courier New" panose="02070309020205020404" pitchFamily="49" charset="0"/>
              </a:rPr>
              <a:t>	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b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*object){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  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.push_back(object);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std::vector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*object){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  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.push_back(object);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std::vector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genau damit gemeint, dass Templates eine Schnittstelle induzieren?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Vorteile und Nachteile dieser Art von induzierten Schnittstelle?</a:t>
            </a:r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std::cout&lt;&lt;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std::</a:t>
            </a:r>
            <a:r>
              <a:rPr lang="de-DE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vs 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	// 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</a:t>
            </a:r>
            <a:r>
              <a:rPr lang="de-DE" b="1" noProof="0"/>
              <a:t>Variablen </a:t>
            </a:r>
            <a:r>
              <a:rPr lang="de-DE" noProof="0"/>
              <a:t>operiert (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/>
              <a:t>Byte</a:t>
            </a:r>
            <a:endParaRPr lang="de-DE" noProof="0" dirty="0"/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Experimentierboard - Eckdaten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/>
              <a:t>Evaluationsboard FM4-176L-S6E2CC-ETH</a:t>
            </a:r>
          </a:p>
          <a:p>
            <a:pPr lvl="1"/>
            <a:r>
              <a:rPr lang="de-DE" noProof="0" dirty="0"/>
              <a:t>200MHz ARM® Cortex®-M4 von </a:t>
            </a:r>
            <a:r>
              <a:rPr lang="de-DE" noProof="0" dirty="0" err="1"/>
              <a:t>Cypress</a:t>
            </a:r>
            <a:endParaRPr lang="de-DE" noProof="0" dirty="0"/>
          </a:p>
          <a:p>
            <a:pPr lvl="1"/>
            <a:r>
              <a:rPr lang="de-DE" noProof="0" dirty="0"/>
              <a:t>2MB Flash, 256KB SRAM, 190 GPIOs</a:t>
            </a:r>
          </a:p>
          <a:p>
            <a:pPr lvl="1"/>
            <a:r>
              <a:rPr lang="de-DE" noProof="0" dirty="0"/>
              <a:t>Schnittstellen: Ethernet, USB </a:t>
            </a:r>
            <a:r>
              <a:rPr lang="de-DE" noProof="0" dirty="0" err="1"/>
              <a:t>host+device</a:t>
            </a:r>
            <a:r>
              <a:rPr lang="de-DE" noProof="0" dirty="0"/>
              <a:t>,</a:t>
            </a:r>
            <a:br>
              <a:rPr lang="de-DE" noProof="0" dirty="0"/>
            </a:br>
            <a:r>
              <a:rPr lang="de-DE" noProof="0" dirty="0"/>
              <a:t>CAN, LIN, SPI, I2S, I2C, UART, Taster,</a:t>
            </a:r>
            <a:br>
              <a:rPr lang="de-DE" noProof="0" dirty="0"/>
            </a:br>
            <a:r>
              <a:rPr lang="de-DE" noProof="0" dirty="0"/>
              <a:t>digital und analog, JTAG-Debugging</a:t>
            </a:r>
          </a:p>
          <a:p>
            <a:pPr lvl="1"/>
            <a:r>
              <a:rPr lang="de-DE" noProof="0" dirty="0" err="1"/>
              <a:t>Arduino</a:t>
            </a:r>
            <a:r>
              <a:rPr lang="de-DE" noProof="0" dirty="0"/>
              <a:t>-Uno-kompatibel</a:t>
            </a:r>
          </a:p>
          <a:p>
            <a:pPr lvl="1"/>
            <a:r>
              <a:rPr lang="de-DE" noProof="0" dirty="0"/>
              <a:t>Sensoren: Beschleunigung, Licht</a:t>
            </a:r>
          </a:p>
          <a:p>
            <a:r>
              <a:rPr lang="de-DE" b="1" noProof="0" dirty="0" err="1"/>
              <a:t>Touchdisplay</a:t>
            </a:r>
            <a:r>
              <a:rPr lang="de-DE" b="1" noProof="0" dirty="0"/>
              <a:t> </a:t>
            </a:r>
            <a:r>
              <a:rPr lang="de-DE" b="1" noProof="0" dirty="0" err="1"/>
              <a:t>Adafruit</a:t>
            </a:r>
            <a:r>
              <a:rPr lang="de-DE" b="1" noProof="0" dirty="0"/>
              <a:t> HXD8357D</a:t>
            </a:r>
          </a:p>
          <a:p>
            <a:pPr lvl="1"/>
            <a:r>
              <a:rPr lang="de-DE" noProof="0" dirty="0"/>
              <a:t>3.5'', 320x480px </a:t>
            </a:r>
          </a:p>
          <a:p>
            <a:pPr lvl="1"/>
            <a:r>
              <a:rPr lang="de-DE" noProof="0" dirty="0" err="1"/>
              <a:t>Resistives</a:t>
            </a:r>
            <a:r>
              <a:rPr lang="de-DE" noProof="0" dirty="0"/>
              <a:t> Touch</a:t>
            </a:r>
          </a:p>
          <a:p>
            <a:pPr lvl="1"/>
            <a:r>
              <a:rPr lang="de-DE" noProof="0" dirty="0"/>
              <a:t>SD-Kartenleser</a:t>
            </a:r>
          </a:p>
          <a:p>
            <a:r>
              <a:rPr lang="de-DE" b="1" noProof="0" dirty="0"/>
              <a:t>2-Achsen Analog-Joystick</a:t>
            </a:r>
          </a:p>
          <a:p>
            <a:pPr lvl="1"/>
            <a:r>
              <a:rPr lang="de-DE" noProof="0" dirty="0"/>
              <a:t>X,Y und Drucktaster</a:t>
            </a:r>
          </a:p>
          <a:p>
            <a:pPr lvl="1"/>
            <a:r>
              <a:rPr lang="de-DE" noProof="0" dirty="0"/>
              <a:t>PS2 Look-and-</a:t>
            </a:r>
            <a:r>
              <a:rPr lang="de-DE" noProof="0" dirty="0" err="1"/>
              <a:t>Feel</a:t>
            </a:r>
            <a:endParaRPr lang="de-DE" noProof="0" dirty="0"/>
          </a:p>
          <a:p>
            <a:r>
              <a:rPr lang="de-DE" b="1" noProof="0" dirty="0" err="1"/>
              <a:t>Breadboard</a:t>
            </a:r>
            <a:endParaRPr lang="de-DE" b="1" noProof="0" dirty="0"/>
          </a:p>
          <a:p>
            <a:pPr lvl="1"/>
            <a:r>
              <a:rPr lang="de-DE" noProof="0" dirty="0"/>
              <a:t>400 Kontakte</a:t>
            </a:r>
          </a:p>
          <a:p>
            <a:pPr lvl="1"/>
            <a:r>
              <a:rPr lang="de-DE" noProof="0" dirty="0"/>
              <a:t>Zum </a:t>
            </a:r>
            <a:r>
              <a:rPr lang="de-DE" noProof="0"/>
              <a:t>freien Experimentieren</a:t>
            </a:r>
          </a:p>
          <a:p>
            <a:r>
              <a:rPr lang="de-DE" b="1"/>
              <a:t>Boardmaße</a:t>
            </a:r>
            <a:r>
              <a:rPr lang="de-DE"/>
              <a:t>: 235mm x 172mm</a:t>
            </a:r>
          </a:p>
          <a:p>
            <a:r>
              <a:rPr lang="de-DE" noProof="0"/>
              <a:t>Boards können gerne bei uns </a:t>
            </a:r>
            <a:r>
              <a:rPr lang="de-DE" b="1" noProof="0"/>
              <a:t>ausgeliehen </a:t>
            </a:r>
            <a:r>
              <a:rPr lang="de-DE" noProof="0"/>
              <a:t>werden!</a:t>
            </a:r>
            <a:endParaRPr lang="de-DE" noProof="0" dirty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>
              <a:hlinkClick r:id="rId4"/>
            </a:endParaRPr>
          </a:p>
          <a:p>
            <a:pPr algn="r"/>
            <a:r>
              <a:rPr lang="en-US" sz="1100">
                <a:hlinkClick r:id="rId4"/>
              </a:rPr>
              <a:t>http://www.cypress.com/documentation/development-kitsboards/sk-fm4-176l-s6e2cc-fm4-family-quick-start-guide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/>
              <a:t>Weitere Lehrveranstaltungen an der TU Darmstadt</a:t>
            </a:r>
          </a:p>
          <a:p>
            <a:pPr lvl="1"/>
            <a:r>
              <a:rPr lang="de-DE" b="1"/>
              <a:t>Multithreading in C++</a:t>
            </a:r>
            <a:br>
              <a:rPr lang="de-DE" b="1"/>
            </a:br>
            <a:r>
              <a:rPr lang="en-US"/>
              <a:t>(</a:t>
            </a:r>
            <a:r>
              <a:rPr lang="en-US">
                <a:hlinkClick r:id="rId2"/>
              </a:rPr>
              <a:t>https://www.informatik.tu-darmstadt.de/parallel/teaching_parallel_1/index.en.jsp</a:t>
            </a:r>
            <a:r>
              <a:rPr lang="en-US"/>
              <a:t> )</a:t>
            </a:r>
            <a:endParaRPr lang="de-DE" noProof="0"/>
          </a:p>
          <a:p>
            <a:endParaRPr lang="de-DE" b="1"/>
          </a:p>
          <a:p>
            <a:r>
              <a:rPr lang="de-DE" b="1" noProof="0"/>
              <a:t>Wissenswertes (ein paar Ideen)</a:t>
            </a:r>
          </a:p>
          <a:p>
            <a:pPr lvl="1"/>
            <a:r>
              <a:rPr lang="de-DE" b="1" noProof="0"/>
              <a:t>C</a:t>
            </a:r>
            <a:r>
              <a:rPr lang="de-DE" b="1" noProof="0" dirty="0"/>
              <a:t>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</a:t>
            </a:r>
            <a:r>
              <a:rPr lang="de-DE" noProof="0">
                <a:hlinkClick r:id="rId3"/>
              </a:rPr>
              <a:t>thbecker.net/articles/rvalue_references/section_01.html</a:t>
            </a:r>
            <a:r>
              <a:rPr lang="de-DE" noProof="0"/>
              <a:t> </a:t>
            </a:r>
          </a:p>
          <a:p>
            <a:pPr lvl="1"/>
            <a:r>
              <a:rPr lang="de-DE" b="1" noProof="0"/>
              <a:t>Tipps zum Überladen von Operatoren</a:t>
            </a:r>
          </a:p>
          <a:p>
            <a:pPr lvl="2"/>
            <a:r>
              <a:rPr lang="de-DE"/>
              <a:t>"Wie überlade ich Operatoren für meine Klasse, sodass niemand überrascht wird."</a:t>
            </a:r>
            <a:endParaRPr lang="de-DE" noProof="0"/>
          </a:p>
          <a:p>
            <a:pPr lvl="2"/>
            <a:r>
              <a:rPr lang="de-DE">
                <a:hlinkClick r:id="rId4"/>
              </a:rPr>
              <a:t>http://courses.cms.caltech.edu/cs11/material/cpp/donnie/cpp-ops.html</a:t>
            </a:r>
            <a:r>
              <a:rPr lang="de-DE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Der Compiler generiert einen der Drei bei Bedarf automatisch, indem Felder kopiert werden (evtl. mittels "rekursivem" </a:t>
            </a:r>
            <a:r>
              <a:rPr lang="de-DE" b="0" kern="0" err="1"/>
              <a:t>Copy</a:t>
            </a:r>
            <a:r>
              <a:rPr lang="de-DE" b="0" ker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ich </a:t>
            </a:r>
            <a:r>
              <a:rPr lang="de-DE" kern="0"/>
              <a:t>Resourcen</a:t>
            </a:r>
            <a:r>
              <a:rPr lang="de-DE" b="0" kern="0"/>
              <a:t> (Speicher, File Handle,…) in einem </a:t>
            </a:r>
            <a:r>
              <a:rPr lang="de-DE" kern="0"/>
              <a:t>Konstruktor</a:t>
            </a:r>
            <a:r>
              <a:rPr lang="de-DE" b="0" kern="0"/>
              <a:t> akquiriere, möchte ich sie auch im </a:t>
            </a:r>
            <a:r>
              <a:rPr lang="de-DE" kern="0"/>
              <a:t>Destruktor</a:t>
            </a:r>
            <a:r>
              <a:rPr lang="de-DE" b="0" kern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>
                <a:sym typeface="Wingdings" panose="05000000000000000000" pitchFamily="2" charset="2"/>
              </a:rPr>
              <a:t>Double Delete!)</a:t>
            </a:r>
            <a:endParaRPr lang="en-US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Verwende ich einen </a:t>
            </a:r>
            <a:r>
              <a:rPr lang="de-DE" kern="0"/>
              <a:t>eigenen </a:t>
            </a:r>
            <a:r>
              <a:rPr lang="de-DE" kern="0" err="1"/>
              <a:t>Copy</a:t>
            </a:r>
            <a:r>
              <a:rPr lang="de-DE" kern="0"/>
              <a:t>-Konstruktor</a:t>
            </a:r>
            <a:r>
              <a:rPr lang="de-DE" b="0" kern="0"/>
              <a:t> und einen </a:t>
            </a:r>
            <a:r>
              <a:rPr lang="de-DE" kern="0"/>
              <a:t>generierten </a:t>
            </a:r>
            <a:r>
              <a:rPr lang="de-DE" kern="0" err="1"/>
              <a:t>Assignment</a:t>
            </a:r>
            <a:r>
              <a:rPr lang="de-DE" kern="0"/>
              <a:t>-Operator</a:t>
            </a:r>
            <a:r>
              <a:rPr lang="de-DE" b="0" kern="0"/>
              <a:t>, kann es zu </a:t>
            </a:r>
            <a:r>
              <a:rPr lang="de-DE" kern="0"/>
              <a:t>inkonsistentem Verhalten</a:t>
            </a:r>
            <a:r>
              <a:rPr lang="de-DE" b="0" kern="0"/>
              <a:t> kommen.</a:t>
            </a:r>
            <a:br>
              <a:rPr lang="de-DE" b="0" kern="0"/>
            </a:br>
            <a:endParaRPr lang="de-DE" b="0" ker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</a:t>
            </a:r>
            <a:r>
              <a:rPr lang="de-DE" noProof="0" dirty="0" err="1"/>
              <a:t>Commons</a:t>
            </a:r>
            <a:r>
              <a:rPr lang="de-DE" noProof="0" dirty="0"/>
              <a:t> Namensnennung - Nicht kommerziell - Keine Bearbeitungen 4.0 International Lizenz</a:t>
            </a:r>
            <a:br>
              <a:rPr lang="de-DE" noProof="0" dirty="0"/>
            </a:br>
            <a:br>
              <a:rPr lang="de-DE" noProof="0"/>
            </a:br>
            <a:r>
              <a:rPr lang="de-DE" sz="1200" noProof="0">
                <a:hlinkClick r:id="rId2"/>
              </a:rPr>
              <a:t>http</a:t>
            </a:r>
            <a:r>
              <a:rPr lang="de-DE" sz="1200" noProof="0" dirty="0">
                <a:hlinkClick r:id="rId2"/>
              </a:rPr>
              <a:t>://</a:t>
            </a:r>
            <a:r>
              <a:rPr lang="de-DE" sz="1200" noProof="0">
                <a:hlinkClick r:id="rId2"/>
              </a:rPr>
              <a:t>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</a:t>
            </a:r>
            <a:r>
              <a:rPr lang="de-DE" noProof="0"/>
              <a:t>Fair-</a:t>
            </a:r>
            <a:r>
              <a:rPr lang="de-DE" noProof="0" err="1"/>
              <a:t>Use</a:t>
            </a:r>
            <a:r>
              <a:rPr lang="de-DE" noProof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Beteiligte Autoren (alphabetisch):</a:t>
            </a:r>
          </a:p>
          <a:p>
            <a:pPr algn="l"/>
            <a:r>
              <a:rPr lang="en-US"/>
              <a:t>Anthony Anjorin,</a:t>
            </a:r>
          </a:p>
          <a:p>
            <a:pPr algn="l"/>
            <a:r>
              <a:rPr lang="en-US"/>
              <a:t>Matthias Gazzari,</a:t>
            </a:r>
          </a:p>
          <a:p>
            <a:pPr algn="l"/>
            <a:r>
              <a:rPr lang="en-US"/>
              <a:t>Nicolas Himmelmann,</a:t>
            </a:r>
          </a:p>
          <a:p>
            <a:pPr algn="l"/>
            <a:r>
              <a:rPr lang="en-US"/>
              <a:t>Puria Izady,</a:t>
            </a:r>
          </a:p>
          <a:p>
            <a:pPr algn="l"/>
            <a:r>
              <a:rPr lang="en-US"/>
              <a:t>Philipp Joncyk,</a:t>
            </a:r>
          </a:p>
          <a:p>
            <a:pPr algn="l"/>
            <a:r>
              <a:rPr lang="en-US"/>
              <a:t>Roland Kluge,</a:t>
            </a:r>
          </a:p>
          <a:p>
            <a:pPr algn="l"/>
            <a:r>
              <a:rPr lang="en-US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zwischen </a:t>
            </a:r>
            <a:r>
              <a:rPr lang="de-DE" altLang="de-DE" sz="1800"/>
              <a:t>Funktion</a:t>
            </a:r>
            <a:r>
              <a:rPr lang="de-DE" altLang="de-DE" sz="1800" b="0"/>
              <a:t> und </a:t>
            </a:r>
            <a:r>
              <a:rPr lang="de-DE" altLang="de-DE" sz="1800"/>
              <a:t>Methode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implementiert man </a:t>
            </a:r>
            <a:r>
              <a:rPr lang="de-DE" altLang="de-DE" sz="1800"/>
              <a:t>Funktionen</a:t>
            </a:r>
            <a:r>
              <a:rPr lang="de-DE" altLang="de-DE" sz="1800" b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seid Ihr gefragt! 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Warum ist die Trennung in Header- und Implementierungsdateien </a:t>
            </a:r>
            <a:r>
              <a:rPr lang="de-DE" altLang="de-DE" sz="1800" dirty="0"/>
              <a:t>hilfreich</a:t>
            </a:r>
            <a:r>
              <a:rPr lang="de-DE" altLang="de-DE" sz="1800" b="0" dirty="0"/>
              <a:t>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mögliche </a:t>
            </a:r>
            <a:r>
              <a:rPr lang="de-DE" altLang="de-DE" sz="1800" dirty="0"/>
              <a:t>Nachteile</a:t>
            </a:r>
            <a:r>
              <a:rPr lang="de-DE" altLang="de-DE" sz="1800" b="0" dirty="0"/>
              <a:t> der Trennung in Header- und Implementierungsdateien? </a:t>
            </a:r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>
                <a:sym typeface="Wingdings" panose="05000000000000000000" pitchFamily="2" charset="2"/>
              </a:rPr>
              <a:t>Optimierungen</a:t>
            </a:r>
            <a:r>
              <a:rPr lang="de-DE" noProof="0">
                <a:sym typeface="Wingdings" panose="05000000000000000000" pitchFamily="2" charset="2"/>
              </a:rPr>
              <a:t>: fast ausschließlich zur </a:t>
            </a:r>
            <a:r>
              <a:rPr lang="de-DE" b="1" noProof="0">
                <a:sym typeface="Wingdings" panose="05000000000000000000" pitchFamily="2" charset="2"/>
              </a:rPr>
              <a:t>Laufzeit</a:t>
            </a:r>
            <a:r>
              <a:rPr lang="de-DE" noProof="0">
                <a:sym typeface="Wingdings" panose="05000000000000000000" pitchFamily="2" charset="2"/>
              </a:rPr>
              <a:t> durch die JVM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</a:t>
            </a:r>
            <a:r>
              <a:rPr lang="de-DE" noProof="0">
                <a:sym typeface="Wingdings" panose="05000000000000000000" pitchFamily="2" charset="2"/>
              </a:rPr>
              <a:t>Java </a:t>
            </a:r>
            <a:r>
              <a:rPr lang="de-DE" b="1" noProof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(~ dyn. Linken)</a:t>
            </a:r>
            <a:endParaRPr lang="de-DE" noProof="0" dirty="0"/>
          </a:p>
          <a:p>
            <a:pPr marL="0" indent="0">
              <a:buNone/>
            </a:pPr>
            <a:endParaRPr lang="de-DE" b="1" noProof="0"/>
          </a:p>
          <a:p>
            <a:pPr marL="0" indent="0">
              <a:buNone/>
            </a:pPr>
            <a:r>
              <a:rPr lang="de-DE" b="1" noProof="0"/>
              <a:t>C/C</a:t>
            </a:r>
            <a:r>
              <a:rPr lang="de-DE" b="1" noProof="0" dirty="0"/>
              <a:t>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</a:t>
            </a:r>
            <a:r>
              <a:rPr lang="de-DE" noProof="0">
                <a:sym typeface="Wingdings" panose="05000000000000000000" pitchFamily="2" charset="2"/>
              </a:rPr>
              <a:t>, (oft</a:t>
            </a:r>
            <a:r>
              <a:rPr lang="de-DE" noProof="0" dirty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/>
              <a:t>Optimierungen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true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https://blogs.mentor.com/colinwalls/blog/2014/06/02/struct-vs-class-in-c/</a:t>
            </a:r>
            <a:r>
              <a:rPr lang="en-US" sz="1200"/>
              <a:t> </a:t>
            </a:r>
          </a:p>
          <a:p>
            <a:pPr algn="l"/>
            <a:r>
              <a:rPr lang="en-US" sz="1200">
                <a:hlinkClick r:id="rId4"/>
              </a:rPr>
              <a:t>http://en.cppreference.com/w/cpp/language/union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ist 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br>
              <a:rPr lang="de-DE" altLang="de-DE" sz="1800" b="0"/>
            </a:br>
            <a:r>
              <a:rPr lang="de-DE" altLang="de-DE" sz="1800" b="0"/>
              <a:t>Welche </a:t>
            </a:r>
            <a:r>
              <a:rPr lang="de-DE" altLang="de-DE" sz="1800"/>
              <a:t>Konsequenzen zieht eine Änderung </a:t>
            </a:r>
            <a:r>
              <a:rPr lang="de-DE" altLang="de-DE" sz="1800" b="0"/>
              <a:t>an 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/>
              <a:t>-Methoden (im Header) </a:t>
            </a:r>
            <a:r>
              <a:rPr lang="de-DE" altLang="de-DE" sz="1800"/>
              <a:t>nach sich</a:t>
            </a:r>
            <a:r>
              <a:rPr lang="de-DE" altLang="de-DE" sz="1800" b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sollte man eigentlich </a:t>
            </a:r>
            <a:r>
              <a:rPr lang="de-DE" altLang="de-DE" sz="1800"/>
              <a:t>dokumentieren</a:t>
            </a:r>
            <a:r>
              <a:rPr lang="de-DE" altLang="de-DE" sz="1800" b="0"/>
              <a:t>:</a:t>
            </a:r>
            <a:br>
              <a:rPr lang="de-DE" altLang="de-DE" sz="1800" b="0"/>
            </a:br>
            <a:r>
              <a:rPr lang="de-DE" altLang="de-DE" sz="1800" b="0"/>
              <a:t>Im Header oder in der Implementierungsdatei?</a:t>
            </a:r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7715D0-96BF-4629-930E-A8A2A2C0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" y="1436687"/>
            <a:ext cx="9144000" cy="4389651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6593713" y="2011531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4427984" y="1988840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511123" y="1830200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62502"/>
              </p:ext>
            </p:extLst>
          </p:nvPr>
        </p:nvGraphicFramePr>
        <p:xfrm>
          <a:off x="179512" y="5173875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2018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/>
              <a:t>Zwei Formen </a:t>
            </a:r>
            <a:r>
              <a:rPr lang="de-DE" noProof="0"/>
              <a:t>werden vom </a:t>
            </a:r>
            <a:r>
              <a:rPr lang="de-DE" b="1" noProof="0"/>
              <a:t>Linker </a:t>
            </a:r>
            <a:r>
              <a:rPr lang="de-DE" noProof="0"/>
              <a:t>erkannt: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parameterlos (</a:t>
            </a:r>
            <a:r>
              <a:rPr lang="de-DE" altLang="de-DE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Neben </a:t>
            </a:r>
            <a:r>
              <a:rPr lang="en-US" b="1"/>
              <a:t>rein dezimalen Ganzzahl</a:t>
            </a:r>
            <a:r>
              <a:rPr lang="de-DE" b="1"/>
              <a:t>literalen </a:t>
            </a:r>
            <a:r>
              <a:rPr lang="de-DE"/>
              <a:t>(z.B. in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/>
              <a:t>Suffixe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vorzeichenlos</a:t>
            </a:r>
            <a:r>
              <a:rPr lang="de-DE"/>
              <a:t> interpretiert wird (z.B. 255u)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br>
              <a:rPr lang="de-DE"/>
            </a:br>
            <a:r>
              <a:rPr lang="de-DE"/>
              <a:t>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/>
              <a:t>.</a:t>
            </a:r>
          </a:p>
          <a:p>
            <a:pPr marL="0" indent="0">
              <a:buNone/>
            </a:pPr>
            <a:r>
              <a:rPr lang="de-DE" b="1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/>
              <a:t>)</a:t>
            </a:r>
          </a:p>
          <a:p>
            <a:pPr lvl="1"/>
            <a:r>
              <a:rPr lang="de-DE"/>
              <a:t>Kombinationen beider Suffixe sind möglich.</a:t>
            </a:r>
          </a:p>
          <a:p>
            <a:pPr marL="0" indent="0">
              <a:buNone/>
            </a:pPr>
            <a:r>
              <a:rPr lang="de-DE" b="1"/>
              <a:t>Präfixe</a:t>
            </a:r>
            <a:endParaRPr lang="de-DE"/>
          </a:p>
          <a:p>
            <a:pPr lvl="1"/>
            <a:r>
              <a:rPr lang="de-DE" b="1"/>
              <a:t>Oktaldarstellung</a:t>
            </a:r>
            <a:r>
              <a:rPr lang="de-DE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lvl="1"/>
            <a:r>
              <a:rPr lang="de-DE" b="1"/>
              <a:t>(Seit C++14) Binärdarstellung</a:t>
            </a:r>
            <a:r>
              <a:rPr lang="de-DE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/>
              <a:t> bewirkt Interpretation als Binärliteral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/>
              <a:t>) 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marL="0" indent="0">
              <a:buNone/>
            </a:pPr>
            <a:r>
              <a:rPr lang="de-DE"/>
              <a:t>Seit C++11 kann man übrigens </a:t>
            </a:r>
            <a:r>
              <a:rPr lang="de-DE" b="1"/>
              <a:t>eigene Literaltypen</a:t>
            </a:r>
            <a:r>
              <a:rPr lang="de-DE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/>
              <a:t> und die Pr</a:t>
            </a:r>
            <a:r>
              <a:rPr lang="de-DE"/>
              <a:t>äfixe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/>
              <a:t> </a:t>
            </a:r>
            <a:r>
              <a:rPr lang="en-US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Grundlagen</a:t>
            </a:r>
          </a:p>
          <a:p>
            <a:pPr lvl="1"/>
            <a:r>
              <a:rPr lang="de-DE" noProof="0"/>
              <a:t>Projektstruktur</a:t>
            </a:r>
            <a:r>
              <a:rPr lang="de-DE" noProof="0" dirty="0"/>
              <a:t>, Kompiliervorgang, allgemeine Konzepte</a:t>
            </a:r>
          </a:p>
          <a:p>
            <a:r>
              <a:rPr lang="de-DE" b="1" noProof="0"/>
              <a:t>Speicherverwaltung</a:t>
            </a:r>
          </a:p>
          <a:p>
            <a:pPr lvl="1"/>
            <a:r>
              <a:rPr lang="de-DE" noProof="0"/>
              <a:t>Speicherbereiche </a:t>
            </a:r>
            <a:r>
              <a:rPr lang="de-DE" noProof="0" dirty="0"/>
              <a:t>in C++, Vergleich </a:t>
            </a:r>
            <a:r>
              <a:rPr lang="de-DE" noProof="0"/>
              <a:t>zu Java</a:t>
            </a:r>
          </a:p>
          <a:p>
            <a:pPr lvl="1"/>
            <a:r>
              <a:rPr lang="de-DE" noProof="0"/>
              <a:t>Typische Fallstricke </a:t>
            </a:r>
            <a:r>
              <a:rPr lang="de-DE"/>
              <a:t>– </a:t>
            </a:r>
            <a:r>
              <a:rPr lang="de-DE" noProof="0"/>
              <a:t>davon gibt </a:t>
            </a:r>
            <a:r>
              <a:rPr lang="de-DE" noProof="0" dirty="0"/>
              <a:t>es </a:t>
            </a:r>
            <a:r>
              <a:rPr lang="de-DE" noProof="0"/>
              <a:t>reichlich!</a:t>
            </a:r>
            <a:endParaRPr lang="de-DE" noProof="0" dirty="0"/>
          </a:p>
          <a:p>
            <a:r>
              <a:rPr lang="de-DE" b="1" noProof="0"/>
              <a:t>Objektorientierung</a:t>
            </a:r>
          </a:p>
          <a:p>
            <a:pPr lvl="1"/>
            <a:r>
              <a:rPr lang="de-DE" noProof="0"/>
              <a:t>Besonderheiten </a:t>
            </a:r>
            <a:r>
              <a:rPr lang="de-DE" noProof="0" dirty="0"/>
              <a:t>von C++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/>
              <a:t>Templates: vergleichbar mit Generics in Java</a:t>
            </a:r>
          </a:p>
          <a:p>
            <a:pPr lvl="1"/>
            <a:r>
              <a:rPr lang="de-DE"/>
              <a:t>Funktionszeiger: in C von Anfang an, in Java erst seit 1.8!</a:t>
            </a:r>
          </a:p>
          <a:p>
            <a:r>
              <a:rPr lang="de-DE" b="1"/>
              <a:t>Einführung in (Embedded) C</a:t>
            </a:r>
            <a:endParaRPr lang="de-DE" b="1" noProof="0"/>
          </a:p>
          <a:p>
            <a:pPr lvl="1"/>
            <a:r>
              <a:rPr lang="de-DE" noProof="0"/>
              <a:t>Besonderheiten einer Hardwareplattform</a:t>
            </a:r>
          </a:p>
          <a:p>
            <a:r>
              <a:rPr lang="de-DE" b="1"/>
              <a:t>Gastvortrag und Evaluation</a:t>
            </a:r>
          </a:p>
          <a:p>
            <a:pPr lvl="1"/>
            <a:r>
              <a:rPr lang="de-DE"/>
              <a:t>Praktischer Einsatz von Microcontrollern</a:t>
            </a:r>
          </a:p>
          <a:p>
            <a:r>
              <a:rPr lang="de-DE" b="1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</a:t>
            </a:r>
            <a:r>
              <a:rPr lang="de-DE" altLang="de-DE" noProof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/>
              <a:t>09:00 – ca. 16:00 im Electronic Classroom (S3|21 1)</a:t>
            </a:r>
            <a:br>
              <a:rPr lang="de-DE" noProof="0" dirty="0"/>
            </a:br>
            <a:r>
              <a:rPr lang="de-DE" noProof="0" dirty="0"/>
              <a:t>	ca. 14:00..14:30: Beginn Nachmittagsblock (je nach Bedarf)</a:t>
            </a:r>
            <a:br>
              <a:rPr lang="de-DE" noProof="0" dirty="0"/>
            </a:b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Ausnahmen </a:t>
            </a:r>
            <a:r>
              <a:rPr lang="de-DE" b="1" noProof="0" dirty="0"/>
              <a:t>persönlich genehmigen lassen </a:t>
            </a:r>
            <a:r>
              <a:rPr lang="de-DE" noProof="0" dirty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Wer </a:t>
            </a:r>
            <a:r>
              <a:rPr lang="de-DE" b="1" noProof="0" dirty="0">
                <a:solidFill>
                  <a:srgbClr val="FF0000"/>
                </a:solidFill>
              </a:rPr>
              <a:t>mehr als 2 Kontrollen (= in Summe 1 Tag)</a:t>
            </a:r>
            <a:r>
              <a:rPr lang="de-DE" b="1" noProof="0" dirty="0"/>
              <a:t> </a:t>
            </a:r>
            <a:r>
              <a:rPr lang="de-DE" noProof="0" dirty="0"/>
              <a:t>fehlt (</a:t>
            </a:r>
            <a:r>
              <a:rPr lang="de-DE" b="1" noProof="0" dirty="0"/>
              <a:t>egal wieso</a:t>
            </a:r>
            <a:r>
              <a:rPr lang="de-DE" noProof="0" dirty="0"/>
              <a:t>), darf leider </a:t>
            </a:r>
            <a:r>
              <a:rPr lang="de-DE" b="1" noProof="0" dirty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Anwesenheitsbescheinigung </a:t>
            </a:r>
            <a:r>
              <a:rPr lang="de-DE" b="1" noProof="0" dirty="0"/>
              <a:t>kann</a:t>
            </a:r>
            <a:r>
              <a:rPr lang="de-DE" noProof="0" dirty="0"/>
              <a:t> in folgende Jahre </a:t>
            </a:r>
            <a:r>
              <a:rPr lang="de-DE" b="1" noProof="0" dirty="0"/>
              <a:t>"mitgenommen"</a:t>
            </a:r>
            <a:r>
              <a:rPr lang="de-DE" noProof="0" dirty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/>
              <a:t>Sebastian Ehmes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err="1"/>
              <a:t>Puria</a:t>
            </a:r>
            <a:r>
              <a:rPr lang="de-DE" noProof="0" dirty="0"/>
              <a:t> </a:t>
            </a:r>
            <a:r>
              <a:rPr lang="de-DE" noProof="0" dirty="0" err="1"/>
              <a:t>Izady</a:t>
            </a:r>
            <a:r>
              <a:rPr lang="de-DE" noProof="0" dirty="0"/>
              <a:t>		(Übung, </a:t>
            </a:r>
            <a:r>
              <a:rPr lang="de-DE" noProof="0" dirty="0" err="1"/>
              <a:t>Moodle</a:t>
            </a:r>
            <a:r>
              <a:rPr lang="de-DE" noProof="0" dirty="0"/>
              <a:t>)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Heap, 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</a:t>
              </a:r>
              <a:r>
                <a:rPr lang="de-DE" altLang="de-DE" sz="1600" b="0" err="1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Wie &lt;</a:t>
            </a:r>
            <a:r>
              <a:rPr lang="de-DE" b="1" err="1">
                <a:solidFill>
                  <a:schemeClr val="bg1"/>
                </a:solidFill>
              </a:rPr>
              <a:t>stddef.h</a:t>
            </a:r>
            <a:r>
              <a:rPr lang="de-DE" b="1">
                <a:solidFill>
                  <a:schemeClr val="bg1"/>
                </a:solidFill>
              </a:rPr>
              <a:t>&gt;, aber mit </a:t>
            </a:r>
            <a:r>
              <a:rPr lang="de-DE" b="1" err="1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/>
              <a:t>1, 1, 2, 3, 5, </a:t>
            </a:r>
            <a:r>
              <a:rPr lang="de-DE" noProof="0"/>
              <a:t>8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Regeln für den Electronic Classroom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>
                <a:sym typeface="Wingdings" panose="05000000000000000000" pitchFamily="2" charset="2"/>
              </a:rPr>
              <a:t>Es </a:t>
            </a:r>
            <a:r>
              <a:rPr lang="de-DE" b="1" noProof="0" dirty="0">
                <a:sym typeface="Wingdings" panose="05000000000000000000" pitchFamily="2" charset="2"/>
              </a:rPr>
              <a:t>gelten von der Pooladministration klare Regeln.</a:t>
            </a:r>
            <a:br>
              <a:rPr lang="de-DE" b="1" noProof="0">
                <a:sym typeface="Wingdings" panose="05000000000000000000" pitchFamily="2" charset="2"/>
              </a:rPr>
            </a:br>
            <a:r>
              <a:rPr lang="de-DE" b="1" noProof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Keine </a:t>
            </a:r>
            <a:r>
              <a:rPr lang="de-DE" noProof="0" dirty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braucht man wirklich Zeiger?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04. Oktober 2019</a:t>
            </a:r>
          </a:p>
          <a:p>
            <a:pPr marL="180975" lvl="1" indent="0">
              <a:buNone/>
            </a:pPr>
            <a:r>
              <a:rPr lang="de-DE" altLang="de-DE" dirty="0"/>
              <a:t>Uhrzeit:	16:15 - 18:15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Raum: 	</a:t>
            </a:r>
            <a:r>
              <a:rPr lang="en-US" dirty="0">
                <a:hlinkClick r:id="rId3"/>
              </a:rPr>
              <a:t>S101/A1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Vortragsfolien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des </a:t>
            </a:r>
            <a:r>
              <a:rPr lang="en-US" altLang="de-DE" b="1" noProof="0" dirty="0" err="1"/>
              <a:t>Aufgabenblatts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aus dem Praktikum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 err="1"/>
              <a:t>const</a:t>
            </a:r>
            <a:endParaRPr lang="de-DE" altLang="de-DE" i="1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Unveränderliches </a:t>
            </a:r>
            <a:r>
              <a:rPr lang="de-DE" sz="1600" noProof="0"/>
              <a:t>Attribut (</a:t>
            </a:r>
            <a:r>
              <a:rPr lang="de-DE" sz="1600" noProof="0">
                <a:sym typeface="Wingdings" panose="05000000000000000000" pitchFamily="2" charset="2"/>
              </a:rPr>
              <a:t></a:t>
            </a:r>
            <a:r>
              <a:rPr lang="de-DE" sz="1600" noProof="0"/>
              <a:t> </a:t>
            </a:r>
            <a:r>
              <a:rPr lang="de-DE" sz="1600" noProof="0" dirty="0"/>
              <a:t>Initialisierungsliste nötig!)</a:t>
            </a:r>
            <a: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Building::</a:t>
            </a:r>
            <a:r>
              <a:rPr lang="de-DE" sz="1600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 //outside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Konstante (innerhalb oder außerhalb einer Klasse)</a:t>
            </a:r>
            <a:br>
              <a:rPr lang="de-DE" sz="1600" noProof="0" dirty="0"/>
            </a:b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Methode, die eine unveränderliche </a:t>
            </a:r>
            <a:r>
              <a:rPr lang="de-DE" sz="1600" i="1" noProof="0" dirty="0"/>
              <a:t>Elevator</a:t>
            </a:r>
            <a:r>
              <a:rPr lang="de-DE" sz="1600" noProof="0" dirty="0"/>
              <a:t>-Instanz liefert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die umgebende Klasse </a:t>
            </a:r>
            <a:r>
              <a:rPr lang="de-DE" sz="1600" i="1" noProof="0" dirty="0"/>
              <a:t>Building</a:t>
            </a:r>
            <a:r>
              <a:rPr lang="de-DE" sz="1600" noProof="0" dirty="0"/>
              <a:t> nicht verändert (2.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br>
              <a:rPr lang="de-DE" sz="1600" noProof="0" dirty="0"/>
            </a:br>
            <a:endParaRPr lang="de-DE" sz="1600" noProof="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/>
              <a:t>Funktionsparameter </a:t>
            </a:r>
            <a:r>
              <a:rPr lang="de-DE" sz="1600" i="1" noProof="0" dirty="0" err="1"/>
              <a:t>person</a:t>
            </a:r>
            <a:r>
              <a:rPr lang="de-DE" sz="1600" noProof="0" dirty="0"/>
              <a:t> als Pointer, der nicht neu zugewiesen werden kann (also kein </a:t>
            </a:r>
            <a:r>
              <a:rPr lang="de-DE" sz="1600" i="1" noProof="0" dirty="0" err="1"/>
              <a:t>person</a:t>
            </a:r>
            <a:r>
              <a:rPr lang="de-DE" sz="1600" i="1" noProof="0" dirty="0"/>
              <a:t> = </a:t>
            </a:r>
            <a:r>
              <a:rPr lang="de-DE" sz="1600" i="1" noProof="0" dirty="0" err="1"/>
              <a:t>new</a:t>
            </a:r>
            <a:r>
              <a:rPr lang="de-DE" sz="1600" i="1" noProof="0" dirty="0"/>
              <a:t> Person(), 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dessen Objekt nicht verändert werden kann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Java?</a:t>
            </a:r>
            <a:br>
              <a:rPr lang="de-DE" altLang="de-DE" sz="1800" b="0"/>
            </a:b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ist der Unterschied zwischen</a:t>
            </a:r>
            <a:br>
              <a:rPr lang="de-DE" altLang="de-DE" sz="1800" b="0"/>
            </a:br>
            <a:r>
              <a:rPr lang="de-DE" altLang="de-DE" sz="1800" b="0"/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/>
              <a:t> und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Weil es </a:t>
            </a:r>
            <a:r>
              <a:rPr lang="de-DE" altLang="de-DE" sz="1800"/>
              <a:t>so wichtig </a:t>
            </a:r>
            <a:r>
              <a:rPr lang="de-DE" altLang="de-DE" sz="1800" b="0"/>
              <a:t>ist, noch einmal: Asterisk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/>
              <a:t>) und Ampersand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Welche Bedeutung kann der </a:t>
            </a:r>
            <a:r>
              <a:rPr lang="de-DE" altLang="de-DE" sz="1800" err="1"/>
              <a:t>Asterisk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Bedeutung kann das </a:t>
            </a:r>
            <a:r>
              <a:rPr lang="de-DE" altLang="de-DE" sz="1800" err="1"/>
              <a:t>Ampersand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Das generierte Objekt ist </a:t>
            </a:r>
            <a:r>
              <a:rPr lang="de-DE" b="1">
                <a:solidFill>
                  <a:schemeClr val="bg1"/>
                </a:solidFill>
              </a:rPr>
              <a:t>"anonym"</a:t>
            </a:r>
            <a:r>
              <a:rPr lang="de-DE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>
                <a:solidFill>
                  <a:schemeClr val="bg1"/>
                </a:solidFill>
              </a:rPr>
              <a:t>nur eine Übergabe als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>
                <a:solidFill>
                  <a:schemeClr val="bg1"/>
                </a:solidFill>
              </a:rPr>
              <a:t> sinnvoll</a:t>
            </a:r>
            <a:r>
              <a:rPr lang="de-DE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19088</Words>
  <Application>Microsoft Office PowerPoint</Application>
  <PresentationFormat>Bildschirmpräsentation (4:3)</PresentationFormat>
  <Paragraphs>4939</Paragraphs>
  <Slides>238</Slides>
  <Notes>88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238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Symbol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2567</cp:revision>
  <cp:lastPrinted>2018-04-11T06:17:22Z</cp:lastPrinted>
  <dcterms:created xsi:type="dcterms:W3CDTF">2008-08-19T13:25:11Z</dcterms:created>
  <dcterms:modified xsi:type="dcterms:W3CDTF">2019-08-22T15:37:44Z</dcterms:modified>
</cp:coreProperties>
</file>